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22" r:id="rId5"/>
    <p:sldMasterId id="2147493661" r:id="rId6"/>
    <p:sldMasterId id="2147493675" r:id="rId7"/>
  </p:sldMasterIdLst>
  <p:notesMasterIdLst>
    <p:notesMasterId r:id="rId85"/>
  </p:notesMasterIdLst>
  <p:handoutMasterIdLst>
    <p:handoutMasterId r:id="rId86"/>
  </p:handoutMasterIdLst>
  <p:sldIdLst>
    <p:sldId id="854" r:id="rId8"/>
    <p:sldId id="2142532378" r:id="rId9"/>
    <p:sldId id="2142532479" r:id="rId10"/>
    <p:sldId id="2142532480" r:id="rId11"/>
    <p:sldId id="2142532500" r:id="rId12"/>
    <p:sldId id="1308" r:id="rId13"/>
    <p:sldId id="1309" r:id="rId14"/>
    <p:sldId id="1310" r:id="rId15"/>
    <p:sldId id="1312" r:id="rId16"/>
    <p:sldId id="1313" r:id="rId17"/>
    <p:sldId id="1314" r:id="rId18"/>
    <p:sldId id="1315" r:id="rId19"/>
    <p:sldId id="1321" r:id="rId20"/>
    <p:sldId id="1322" r:id="rId21"/>
    <p:sldId id="1323" r:id="rId22"/>
    <p:sldId id="1324" r:id="rId23"/>
    <p:sldId id="1325" r:id="rId24"/>
    <p:sldId id="1326" r:id="rId25"/>
    <p:sldId id="2142532501" r:id="rId26"/>
    <p:sldId id="2142532393" r:id="rId27"/>
    <p:sldId id="270" r:id="rId28"/>
    <p:sldId id="373" r:id="rId29"/>
    <p:sldId id="271" r:id="rId30"/>
    <p:sldId id="272" r:id="rId31"/>
    <p:sldId id="273" r:id="rId32"/>
    <p:sldId id="325" r:id="rId33"/>
    <p:sldId id="274" r:id="rId34"/>
    <p:sldId id="275" r:id="rId35"/>
    <p:sldId id="326" r:id="rId36"/>
    <p:sldId id="329" r:id="rId37"/>
    <p:sldId id="277" r:id="rId38"/>
    <p:sldId id="278" r:id="rId39"/>
    <p:sldId id="341" r:id="rId40"/>
    <p:sldId id="377" r:id="rId41"/>
    <p:sldId id="2142532502" r:id="rId42"/>
    <p:sldId id="2142532503" r:id="rId43"/>
    <p:sldId id="1264" r:id="rId44"/>
    <p:sldId id="1265" r:id="rId45"/>
    <p:sldId id="2142532391" r:id="rId46"/>
    <p:sldId id="2142532389" r:id="rId47"/>
    <p:sldId id="2142532477" r:id="rId48"/>
    <p:sldId id="2142532478" r:id="rId49"/>
    <p:sldId id="838" r:id="rId50"/>
    <p:sldId id="839" r:id="rId51"/>
    <p:sldId id="2142532396" r:id="rId52"/>
    <p:sldId id="460" r:id="rId53"/>
    <p:sldId id="1331" r:id="rId54"/>
    <p:sldId id="2142532504" r:id="rId55"/>
    <p:sldId id="498" r:id="rId56"/>
    <p:sldId id="1287" r:id="rId57"/>
    <p:sldId id="1288" r:id="rId58"/>
    <p:sldId id="2142532505" r:id="rId59"/>
    <p:sldId id="2142532459" r:id="rId60"/>
    <p:sldId id="2142532506" r:id="rId61"/>
    <p:sldId id="2142532508" r:id="rId62"/>
    <p:sldId id="2142532507" r:id="rId63"/>
    <p:sldId id="2142532509" r:id="rId64"/>
    <p:sldId id="2142532461" r:id="rId65"/>
    <p:sldId id="2142532462" r:id="rId66"/>
    <p:sldId id="2142532463" r:id="rId67"/>
    <p:sldId id="2142532464" r:id="rId68"/>
    <p:sldId id="2142532465" r:id="rId69"/>
    <p:sldId id="2142532466" r:id="rId70"/>
    <p:sldId id="2142532467" r:id="rId71"/>
    <p:sldId id="2142532468" r:id="rId72"/>
    <p:sldId id="2142532469" r:id="rId73"/>
    <p:sldId id="2142532470" r:id="rId74"/>
    <p:sldId id="2142532471" r:id="rId75"/>
    <p:sldId id="2142532472" r:id="rId76"/>
    <p:sldId id="2142532473" r:id="rId77"/>
    <p:sldId id="2142532510" r:id="rId78"/>
    <p:sldId id="2142532511" r:id="rId79"/>
    <p:sldId id="2142532512" r:id="rId80"/>
    <p:sldId id="2142532513" r:id="rId81"/>
    <p:sldId id="2142532474" r:id="rId82"/>
    <p:sldId id="2142532475" r:id="rId83"/>
    <p:sldId id="2142532476" r:id="rId8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978"/>
    <p:restoredTop sz="96315"/>
  </p:normalViewPr>
  <p:slideViewPr>
    <p:cSldViewPr snapToObjects="1">
      <p:cViewPr varScale="1">
        <p:scale>
          <a:sx n="249" d="100"/>
          <a:sy n="249" d="100"/>
        </p:scale>
        <p:origin x="928" y="47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40" d="100"/>
          <a:sy n="140" d="100"/>
        </p:scale>
        <p:origin x="5464"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theme" Target="theme/theme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90" Type="http://schemas.openxmlformats.org/officeDocument/2006/relationships/tableStyles" Target="tableStyles.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presProps" Target="presProp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DEB374-7826-A248-A2F9-4F9CD8362EAF}"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8D9484E6-4EDA-9B46-9BE1-5F7B9208BB79}">
      <dgm:prSet phldrT="[Text]"/>
      <dgm:spPr>
        <a:xfrm>
          <a:off x="2027083" y="1538"/>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Product</a:t>
          </a:r>
        </a:p>
      </dgm:t>
    </dgm:pt>
    <dgm:pt modelId="{193F2DC8-847D-6D4A-AABC-1C735F0293A8}" type="parTrans" cxnId="{F0C3CF40-D38F-674D-A584-1B617F5E966B}">
      <dgm:prSet/>
      <dgm:spPr/>
      <dgm:t>
        <a:bodyPr/>
        <a:lstStyle/>
        <a:p>
          <a:endParaRPr lang="en-US">
            <a:solidFill>
              <a:srgbClr val="FF0000"/>
            </a:solidFill>
          </a:endParaRPr>
        </a:p>
      </dgm:t>
    </dgm:pt>
    <dgm:pt modelId="{01F8511E-7964-964B-9A73-14A0E2418277}" type="sibTrans" cxnId="{F0C3CF40-D38F-674D-A584-1B617F5E966B}">
      <dgm:prSet/>
      <dgm:spPr/>
      <dgm:t>
        <a:bodyPr/>
        <a:lstStyle/>
        <a:p>
          <a:endParaRPr lang="en-US">
            <a:solidFill>
              <a:srgbClr val="FF0000"/>
            </a:solidFill>
          </a:endParaRPr>
        </a:p>
      </dgm:t>
    </dgm:pt>
    <dgm:pt modelId="{8134A097-6350-9D43-BEE4-57209988092E}">
      <dgm:prSet phldrT="[Text]"/>
      <dgm:spPr>
        <a:xfrm>
          <a:off x="207385"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Book</a:t>
          </a:r>
        </a:p>
      </dgm:t>
    </dgm:pt>
    <dgm:pt modelId="{B7234D52-86F6-4F4E-8961-B0A093892251}" type="parTrans" cxnId="{54DCFDD0-E9C0-5241-8CA8-8F515C8B435A}">
      <dgm:prSet/>
      <dgm:spPr>
        <a:xfrm>
          <a:off x="708679" y="502832"/>
          <a:ext cx="1819698" cy="210543"/>
        </a:xfrm>
        <a:custGeom>
          <a:avLst/>
          <a:gdLst/>
          <a:ahLst/>
          <a:cxnLst/>
          <a:rect l="0" t="0" r="0" b="0"/>
          <a:pathLst>
            <a:path>
              <a:moveTo>
                <a:pt x="1819698" y="0"/>
              </a:moveTo>
              <a:lnTo>
                <a:pt x="1819698" y="105271"/>
              </a:lnTo>
              <a:lnTo>
                <a:pt x="0" y="105271"/>
              </a:lnTo>
              <a:lnTo>
                <a:pt x="0"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7A026083-A4AC-7C44-A1CC-0D44E1D049E1}" type="sibTrans" cxnId="{54DCFDD0-E9C0-5241-8CA8-8F515C8B435A}">
      <dgm:prSet/>
      <dgm:spPr/>
      <dgm:t>
        <a:bodyPr/>
        <a:lstStyle/>
        <a:p>
          <a:endParaRPr lang="en-US">
            <a:solidFill>
              <a:srgbClr val="FF0000"/>
            </a:solidFill>
          </a:endParaRPr>
        </a:p>
      </dgm:t>
    </dgm:pt>
    <dgm:pt modelId="{C1E49840-B883-594D-B8B5-26795DC91F8C}">
      <dgm:prSet phldrT="[Text]"/>
      <dgm:spPr>
        <a:xfrm>
          <a:off x="2277730"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eBook</a:t>
          </a:r>
        </a:p>
      </dgm:t>
    </dgm:pt>
    <dgm:pt modelId="{1E699710-EB55-9044-B7AA-0FC861865449}" type="parTrans" cxnId="{D3015168-34AA-E84B-9DD4-BC10E5DACA50}">
      <dgm:prSet/>
      <dgm:spPr>
        <a:xfrm>
          <a:off x="2528377" y="502832"/>
          <a:ext cx="250647" cy="210543"/>
        </a:xfrm>
        <a:custGeom>
          <a:avLst/>
          <a:gdLst/>
          <a:ahLst/>
          <a:cxnLst/>
          <a:rect l="0" t="0" r="0" b="0"/>
          <a:pathLst>
            <a:path>
              <a:moveTo>
                <a:pt x="0" y="0"/>
              </a:moveTo>
              <a:lnTo>
                <a:pt x="0" y="105271"/>
              </a:lnTo>
              <a:lnTo>
                <a:pt x="250647" y="105271"/>
              </a:lnTo>
              <a:lnTo>
                <a:pt x="250647"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7FB4288C-0F9C-124A-80D0-4A46E1A0A1B3}" type="sibTrans" cxnId="{D3015168-34AA-E84B-9DD4-BC10E5DACA50}">
      <dgm:prSet/>
      <dgm:spPr/>
      <dgm:t>
        <a:bodyPr/>
        <a:lstStyle/>
        <a:p>
          <a:endParaRPr lang="en-US">
            <a:solidFill>
              <a:srgbClr val="FF0000"/>
            </a:solidFill>
          </a:endParaRPr>
        </a:p>
      </dgm:t>
    </dgm:pt>
    <dgm:pt modelId="{62351299-2347-CD4B-B88B-7FDB075F476B}">
      <dgm:prSet phldrT="[Text]"/>
      <dgm:spPr>
        <a:xfrm>
          <a:off x="3846781"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Video</a:t>
          </a:r>
        </a:p>
      </dgm:t>
    </dgm:pt>
    <dgm:pt modelId="{18551FA4-E5B8-194D-B7EF-9A2389A0FD00}" type="parTrans" cxnId="{10535A86-69FC-6243-ABE4-CA8E6C0EE0A1}">
      <dgm:prSet/>
      <dgm:spPr>
        <a:xfrm>
          <a:off x="2528377" y="502832"/>
          <a:ext cx="1819698" cy="210543"/>
        </a:xfrm>
        <a:custGeom>
          <a:avLst/>
          <a:gdLst/>
          <a:ahLst/>
          <a:cxnLst/>
          <a:rect l="0" t="0" r="0" b="0"/>
          <a:pathLst>
            <a:path>
              <a:moveTo>
                <a:pt x="0" y="0"/>
              </a:moveTo>
              <a:lnTo>
                <a:pt x="0" y="105271"/>
              </a:lnTo>
              <a:lnTo>
                <a:pt x="1819698" y="105271"/>
              </a:lnTo>
              <a:lnTo>
                <a:pt x="1819698"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357D2E53-81E5-1949-8DFA-617A79B5E5DC}" type="sibTrans" cxnId="{10535A86-69FC-6243-ABE4-CA8E6C0EE0A1}">
      <dgm:prSet/>
      <dgm:spPr/>
      <dgm:t>
        <a:bodyPr/>
        <a:lstStyle/>
        <a:p>
          <a:endParaRPr lang="en-US">
            <a:solidFill>
              <a:srgbClr val="FF0000"/>
            </a:solidFill>
          </a:endParaRPr>
        </a:p>
      </dgm:t>
    </dgm:pt>
    <dgm:pt modelId="{99634639-BB54-1B4A-B93A-F27BAA15C466}">
      <dgm:prSet phldrT="[Text]"/>
      <dgm:spPr>
        <a:xfrm>
          <a:off x="458032"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Fiction</a:t>
          </a:r>
        </a:p>
      </dgm:t>
    </dgm:pt>
    <dgm:pt modelId="{B757E864-6A3F-E048-85A6-5FE008056E53}" type="parTrans" cxnId="{12D3D1D0-6234-4B48-B0AB-7E42C41A919C}">
      <dgm:prSet/>
      <dgm:spPr>
        <a:xfrm>
          <a:off x="307644" y="1214670"/>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90724C82-6F9D-6A4E-9629-99D621E7D5C2}" type="sibTrans" cxnId="{12D3D1D0-6234-4B48-B0AB-7E42C41A919C}">
      <dgm:prSet/>
      <dgm:spPr/>
      <dgm:t>
        <a:bodyPr/>
        <a:lstStyle/>
        <a:p>
          <a:endParaRPr lang="en-US">
            <a:solidFill>
              <a:srgbClr val="FF0000"/>
            </a:solidFill>
          </a:endParaRPr>
        </a:p>
      </dgm:t>
    </dgm:pt>
    <dgm:pt modelId="{CE92BB5C-C287-FE4C-9618-95BDF5922AA3}">
      <dgm:prSet phldrT="[Text]"/>
      <dgm:spPr>
        <a:xfrm>
          <a:off x="458032"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Non-Fiction</a:t>
          </a:r>
        </a:p>
      </dgm:t>
    </dgm:pt>
    <dgm:pt modelId="{6DDE0E3D-4A30-9444-B953-D7AAEB7B27D4}" type="parTrans" cxnId="{4D640857-8BA3-B846-BA22-9CA9EE91B78E}">
      <dgm:prSet/>
      <dgm:spPr>
        <a:xfrm>
          <a:off x="307644" y="1214670"/>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47DB00CE-087D-4C44-A733-FD31D6BAEB1E}" type="sibTrans" cxnId="{4D640857-8BA3-B846-BA22-9CA9EE91B78E}">
      <dgm:prSet/>
      <dgm:spPr/>
      <dgm:t>
        <a:bodyPr/>
        <a:lstStyle/>
        <a:p>
          <a:endParaRPr lang="en-US">
            <a:solidFill>
              <a:srgbClr val="FF0000"/>
            </a:solidFill>
          </a:endParaRPr>
        </a:p>
      </dgm:t>
    </dgm:pt>
    <dgm:pt modelId="{2AEA3F62-B5A3-7D4F-BD7D-707737A955B1}">
      <dgm:prSet phldrT="[Text]"/>
      <dgm:spPr>
        <a:xfrm>
          <a:off x="1671164"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Non-</a:t>
          </a:r>
        </a:p>
        <a:p>
          <a:pPr>
            <a:buNone/>
          </a:pPr>
          <a:r>
            <a:rPr lang="en-US" dirty="0">
              <a:solidFill>
                <a:srgbClr val="FF0000"/>
              </a:solidFill>
              <a:latin typeface="Helvetica"/>
              <a:ea typeface="+mn-ea"/>
              <a:cs typeface="+mn-cs"/>
            </a:rPr>
            <a:t>Fiction</a:t>
          </a:r>
        </a:p>
      </dgm:t>
    </dgm:pt>
    <dgm:pt modelId="{9F8CD6F4-57F3-1243-9E8F-BDECEB3EAD1C}" type="parTrans" cxnId="{A492A6CD-48E4-E24B-A108-CD65D24730F0}">
      <dgm:prSet/>
      <dgm:spPr>
        <a:xfrm>
          <a:off x="2172458" y="1214670"/>
          <a:ext cx="606566" cy="210543"/>
        </a:xfrm>
        <a:custGeom>
          <a:avLst/>
          <a:gdLst/>
          <a:ahLst/>
          <a:cxnLst/>
          <a:rect l="0" t="0" r="0" b="0"/>
          <a:pathLst>
            <a:path>
              <a:moveTo>
                <a:pt x="606566" y="0"/>
              </a:moveTo>
              <a:lnTo>
                <a:pt x="606566" y="105271"/>
              </a:lnTo>
              <a:lnTo>
                <a:pt x="0" y="105271"/>
              </a:lnTo>
              <a:lnTo>
                <a:pt x="0" y="210543"/>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100FC73C-4D61-0442-84CB-4D0E3927EDDA}" type="sibTrans" cxnId="{A492A6CD-48E4-E24B-A108-CD65D24730F0}">
      <dgm:prSet/>
      <dgm:spPr/>
      <dgm:t>
        <a:bodyPr/>
        <a:lstStyle/>
        <a:p>
          <a:endParaRPr lang="en-US">
            <a:solidFill>
              <a:srgbClr val="FF0000"/>
            </a:solidFill>
          </a:endParaRPr>
        </a:p>
      </dgm:t>
    </dgm:pt>
    <dgm:pt modelId="{253DC166-148C-664C-99AE-24C57645D3FA}">
      <dgm:prSet phldrT="[Text]"/>
      <dgm:spPr>
        <a:xfrm>
          <a:off x="2884296"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Fiction</a:t>
          </a:r>
        </a:p>
      </dgm:t>
    </dgm:pt>
    <dgm:pt modelId="{A92B6AD9-A913-D14C-B4E1-BBCA560D9D5F}" type="parTrans" cxnId="{217758AF-9895-1640-B9BC-BF4ED6428AC0}">
      <dgm:prSet/>
      <dgm:spPr>
        <a:xfrm>
          <a:off x="2779024" y="1214670"/>
          <a:ext cx="606566" cy="210543"/>
        </a:xfrm>
        <a:custGeom>
          <a:avLst/>
          <a:gdLst/>
          <a:ahLst/>
          <a:cxnLst/>
          <a:rect l="0" t="0" r="0" b="0"/>
          <a:pathLst>
            <a:path>
              <a:moveTo>
                <a:pt x="0" y="0"/>
              </a:moveTo>
              <a:lnTo>
                <a:pt x="0" y="105271"/>
              </a:lnTo>
              <a:lnTo>
                <a:pt x="606566" y="105271"/>
              </a:lnTo>
              <a:lnTo>
                <a:pt x="606566" y="210543"/>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04C6240A-AA19-EF44-A889-F761DDBBE44A}" type="sibTrans" cxnId="{217758AF-9895-1640-B9BC-BF4ED6428AC0}">
      <dgm:prSet/>
      <dgm:spPr/>
      <dgm:t>
        <a:bodyPr/>
        <a:lstStyle/>
        <a:p>
          <a:endParaRPr lang="en-US">
            <a:solidFill>
              <a:srgbClr val="FF0000"/>
            </a:solidFill>
          </a:endParaRPr>
        </a:p>
      </dgm:t>
    </dgm:pt>
    <dgm:pt modelId="{E44F7EAB-3B8F-154E-AF69-097228C42097}">
      <dgm:prSet phldrT="[Text]"/>
      <dgm:spPr>
        <a:xfrm>
          <a:off x="4097428"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Online</a:t>
          </a:r>
        </a:p>
      </dgm:t>
    </dgm:pt>
    <dgm:pt modelId="{E3BB968A-52E4-7042-87EB-BA294DA2BE50}" type="parTrans" cxnId="{096968E1-ECB0-B646-A40E-8229E1662464}">
      <dgm:prSet/>
      <dgm:spPr>
        <a:xfrm>
          <a:off x="3947040" y="1214670"/>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36918276-2B47-E848-ABD7-BFD43FA05271}" type="sibTrans" cxnId="{096968E1-ECB0-B646-A40E-8229E1662464}">
      <dgm:prSet/>
      <dgm:spPr/>
      <dgm:t>
        <a:bodyPr/>
        <a:lstStyle/>
        <a:p>
          <a:endParaRPr lang="en-US">
            <a:solidFill>
              <a:srgbClr val="FF0000"/>
            </a:solidFill>
          </a:endParaRPr>
        </a:p>
      </dgm:t>
    </dgm:pt>
    <dgm:pt modelId="{0510E86D-1CC6-CF42-B125-CAE6C104A55B}">
      <dgm:prSet phldrT="[Text]"/>
      <dgm:spPr>
        <a:xfrm>
          <a:off x="4097428"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DVD</a:t>
          </a:r>
        </a:p>
      </dgm:t>
    </dgm:pt>
    <dgm:pt modelId="{EF31EA80-8826-2C4D-A7B2-F3E689396DEB}" type="parTrans" cxnId="{99B46969-2B65-AB49-9373-14B8301F8F3D}">
      <dgm:prSet/>
      <dgm:spPr>
        <a:xfrm>
          <a:off x="3947040" y="1214670"/>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59F49678-4ABA-9045-8C52-E8A5814C89A4}" type="sibTrans" cxnId="{99B46969-2B65-AB49-9373-14B8301F8F3D}">
      <dgm:prSet/>
      <dgm:spPr/>
      <dgm:t>
        <a:bodyPr/>
        <a:lstStyle/>
        <a:p>
          <a:endParaRPr lang="en-US">
            <a:solidFill>
              <a:srgbClr val="FF0000"/>
            </a:solidFill>
          </a:endParaRPr>
        </a:p>
      </dgm:t>
    </dgm:pt>
    <dgm:pt modelId="{4B37E780-BC93-7745-B254-2A179F23AE25}">
      <dgm:prSet phldrT="[Text]"/>
      <dgm:spPr>
        <a:xfrm>
          <a:off x="1921811"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History</a:t>
          </a:r>
        </a:p>
      </dgm:t>
    </dgm:pt>
    <dgm:pt modelId="{CF1110BC-E7ED-5444-B50C-25DBD5ECFCCC}" type="parTrans" cxnId="{1382739D-1B97-844F-82BC-17557135CE8F}">
      <dgm:prSet/>
      <dgm:spPr>
        <a:xfrm>
          <a:off x="1771423" y="1926508"/>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58264497-1DFE-FD43-98CA-AE507500D92B}" type="sibTrans" cxnId="{1382739D-1B97-844F-82BC-17557135CE8F}">
      <dgm:prSet/>
      <dgm:spPr/>
      <dgm:t>
        <a:bodyPr/>
        <a:lstStyle/>
        <a:p>
          <a:endParaRPr lang="en-US">
            <a:solidFill>
              <a:srgbClr val="FF0000"/>
            </a:solidFill>
          </a:endParaRPr>
        </a:p>
      </dgm:t>
    </dgm:pt>
    <dgm:pt modelId="{EE8C8B55-3E07-624F-8176-E6A9FED83E10}">
      <dgm:prSet phldrT="[Text]"/>
      <dgm:spPr>
        <a:xfrm>
          <a:off x="1921811" y="2848889"/>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Science</a:t>
          </a:r>
        </a:p>
      </dgm:t>
    </dgm:pt>
    <dgm:pt modelId="{4EB6C1DE-40FA-6345-8410-3A15BB534E97}" type="parTrans" cxnId="{0E65BDA7-71A2-3B42-BEDF-C5E97076309D}">
      <dgm:prSet/>
      <dgm:spPr>
        <a:xfrm>
          <a:off x="1771423" y="1926508"/>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7787AFC9-3813-E444-BF3A-C5535F3D9D13}" type="sibTrans" cxnId="{0E65BDA7-71A2-3B42-BEDF-C5E97076309D}">
      <dgm:prSet/>
      <dgm:spPr/>
      <dgm:t>
        <a:bodyPr/>
        <a:lstStyle/>
        <a:p>
          <a:endParaRPr lang="en-US">
            <a:solidFill>
              <a:srgbClr val="FF0000"/>
            </a:solidFill>
          </a:endParaRPr>
        </a:p>
      </dgm:t>
    </dgm:pt>
    <dgm:pt modelId="{A1E5E33F-D507-FA4D-BE3F-E43321DC11E0}" type="pres">
      <dgm:prSet presAssocID="{C3DEB374-7826-A248-A2F9-4F9CD8362EAF}" presName="hierChild1" presStyleCnt="0">
        <dgm:presLayoutVars>
          <dgm:orgChart val="1"/>
          <dgm:chPref val="1"/>
          <dgm:dir/>
          <dgm:animOne val="branch"/>
          <dgm:animLvl val="lvl"/>
          <dgm:resizeHandles/>
        </dgm:presLayoutVars>
      </dgm:prSet>
      <dgm:spPr/>
    </dgm:pt>
    <dgm:pt modelId="{E6CAC56D-05DA-AE47-8B35-28720C351EE5}" type="pres">
      <dgm:prSet presAssocID="{8D9484E6-4EDA-9B46-9BE1-5F7B9208BB79}" presName="hierRoot1" presStyleCnt="0">
        <dgm:presLayoutVars>
          <dgm:hierBranch val="init"/>
        </dgm:presLayoutVars>
      </dgm:prSet>
      <dgm:spPr/>
    </dgm:pt>
    <dgm:pt modelId="{462035E7-290C-0B46-97B5-48A37BF3D2E0}" type="pres">
      <dgm:prSet presAssocID="{8D9484E6-4EDA-9B46-9BE1-5F7B9208BB79}" presName="rootComposite1" presStyleCnt="0"/>
      <dgm:spPr/>
    </dgm:pt>
    <dgm:pt modelId="{C1FDD2EB-59F4-B545-9F1F-DB1275FC5A68}" type="pres">
      <dgm:prSet presAssocID="{8D9484E6-4EDA-9B46-9BE1-5F7B9208BB79}" presName="rootText1" presStyleLbl="node0" presStyleIdx="0" presStyleCnt="1">
        <dgm:presLayoutVars>
          <dgm:chPref val="3"/>
        </dgm:presLayoutVars>
      </dgm:prSet>
      <dgm:spPr/>
    </dgm:pt>
    <dgm:pt modelId="{ECFCB2C4-CF1F-2144-933B-A5DCA48B2E3F}" type="pres">
      <dgm:prSet presAssocID="{8D9484E6-4EDA-9B46-9BE1-5F7B9208BB79}" presName="rootConnector1" presStyleLbl="node1" presStyleIdx="0" presStyleCnt="0"/>
      <dgm:spPr/>
    </dgm:pt>
    <dgm:pt modelId="{8E868B50-693A-1949-A4BB-20380BB64441}" type="pres">
      <dgm:prSet presAssocID="{8D9484E6-4EDA-9B46-9BE1-5F7B9208BB79}" presName="hierChild2" presStyleCnt="0"/>
      <dgm:spPr/>
    </dgm:pt>
    <dgm:pt modelId="{4503AF86-CFD3-8B48-8DE6-4B79BEC8D14B}" type="pres">
      <dgm:prSet presAssocID="{B7234D52-86F6-4F4E-8961-B0A093892251}" presName="Name37" presStyleLbl="parChTrans1D2" presStyleIdx="0" presStyleCnt="3"/>
      <dgm:spPr/>
    </dgm:pt>
    <dgm:pt modelId="{3178A13D-76C0-2B47-B8F9-E50540E4D22C}" type="pres">
      <dgm:prSet presAssocID="{8134A097-6350-9D43-BEE4-57209988092E}" presName="hierRoot2" presStyleCnt="0">
        <dgm:presLayoutVars>
          <dgm:hierBranch val="init"/>
        </dgm:presLayoutVars>
      </dgm:prSet>
      <dgm:spPr/>
    </dgm:pt>
    <dgm:pt modelId="{9B2AEE2F-876C-E84C-8B8E-F59E5B6646F3}" type="pres">
      <dgm:prSet presAssocID="{8134A097-6350-9D43-BEE4-57209988092E}" presName="rootComposite" presStyleCnt="0"/>
      <dgm:spPr/>
    </dgm:pt>
    <dgm:pt modelId="{5E520E97-E759-EE4D-BB5B-396426E0BD39}" type="pres">
      <dgm:prSet presAssocID="{8134A097-6350-9D43-BEE4-57209988092E}" presName="rootText" presStyleLbl="node2" presStyleIdx="0" presStyleCnt="3">
        <dgm:presLayoutVars>
          <dgm:chPref val="3"/>
        </dgm:presLayoutVars>
      </dgm:prSet>
      <dgm:spPr/>
    </dgm:pt>
    <dgm:pt modelId="{B4BB1256-DE22-9143-8D7C-CFED5DFE7BB1}" type="pres">
      <dgm:prSet presAssocID="{8134A097-6350-9D43-BEE4-57209988092E}" presName="rootConnector" presStyleLbl="node2" presStyleIdx="0" presStyleCnt="3"/>
      <dgm:spPr/>
    </dgm:pt>
    <dgm:pt modelId="{C1BBA699-ECB2-3848-9A5A-F89826E02B34}" type="pres">
      <dgm:prSet presAssocID="{8134A097-6350-9D43-BEE4-57209988092E}" presName="hierChild4" presStyleCnt="0"/>
      <dgm:spPr/>
    </dgm:pt>
    <dgm:pt modelId="{7A3E674B-8CD4-6443-9CCB-D270E1E2E574}" type="pres">
      <dgm:prSet presAssocID="{B757E864-6A3F-E048-85A6-5FE008056E53}" presName="Name37" presStyleLbl="parChTrans1D3" presStyleIdx="0" presStyleCnt="6"/>
      <dgm:spPr/>
    </dgm:pt>
    <dgm:pt modelId="{1505CBE4-B56A-D045-86B1-DDCD9A4A1838}" type="pres">
      <dgm:prSet presAssocID="{99634639-BB54-1B4A-B93A-F27BAA15C466}" presName="hierRoot2" presStyleCnt="0">
        <dgm:presLayoutVars>
          <dgm:hierBranch val="init"/>
        </dgm:presLayoutVars>
      </dgm:prSet>
      <dgm:spPr/>
    </dgm:pt>
    <dgm:pt modelId="{614E15C4-98EF-BF4D-B354-871EBEE3F4A5}" type="pres">
      <dgm:prSet presAssocID="{99634639-BB54-1B4A-B93A-F27BAA15C466}" presName="rootComposite" presStyleCnt="0"/>
      <dgm:spPr/>
    </dgm:pt>
    <dgm:pt modelId="{B4247BDC-F99D-5C4D-B745-0CD38B776282}" type="pres">
      <dgm:prSet presAssocID="{99634639-BB54-1B4A-B93A-F27BAA15C466}" presName="rootText" presStyleLbl="node3" presStyleIdx="0" presStyleCnt="6">
        <dgm:presLayoutVars>
          <dgm:chPref val="3"/>
        </dgm:presLayoutVars>
      </dgm:prSet>
      <dgm:spPr/>
    </dgm:pt>
    <dgm:pt modelId="{6995C647-3643-0D44-95D2-44B4944CC97D}" type="pres">
      <dgm:prSet presAssocID="{99634639-BB54-1B4A-B93A-F27BAA15C466}" presName="rootConnector" presStyleLbl="node3" presStyleIdx="0" presStyleCnt="6"/>
      <dgm:spPr/>
    </dgm:pt>
    <dgm:pt modelId="{FA2DBC66-C604-0E4E-9818-1FBECF34CEF3}" type="pres">
      <dgm:prSet presAssocID="{99634639-BB54-1B4A-B93A-F27BAA15C466}" presName="hierChild4" presStyleCnt="0"/>
      <dgm:spPr/>
    </dgm:pt>
    <dgm:pt modelId="{D41EDA18-61A2-7047-A379-B0B25A08073A}" type="pres">
      <dgm:prSet presAssocID="{99634639-BB54-1B4A-B93A-F27BAA15C466}" presName="hierChild5" presStyleCnt="0"/>
      <dgm:spPr/>
    </dgm:pt>
    <dgm:pt modelId="{1829673E-FDF6-7C46-9240-533D55AD96E1}" type="pres">
      <dgm:prSet presAssocID="{6DDE0E3D-4A30-9444-B953-D7AAEB7B27D4}" presName="Name37" presStyleLbl="parChTrans1D3" presStyleIdx="1" presStyleCnt="6"/>
      <dgm:spPr/>
    </dgm:pt>
    <dgm:pt modelId="{74C9252E-29CD-6142-A306-94DC049487D2}" type="pres">
      <dgm:prSet presAssocID="{CE92BB5C-C287-FE4C-9618-95BDF5922AA3}" presName="hierRoot2" presStyleCnt="0">
        <dgm:presLayoutVars>
          <dgm:hierBranch val="init"/>
        </dgm:presLayoutVars>
      </dgm:prSet>
      <dgm:spPr/>
    </dgm:pt>
    <dgm:pt modelId="{A5E526E4-9294-0748-92D3-A55C28C22EE6}" type="pres">
      <dgm:prSet presAssocID="{CE92BB5C-C287-FE4C-9618-95BDF5922AA3}" presName="rootComposite" presStyleCnt="0"/>
      <dgm:spPr/>
    </dgm:pt>
    <dgm:pt modelId="{F06CCCB7-7624-2049-99AB-84A59CFFB78E}" type="pres">
      <dgm:prSet presAssocID="{CE92BB5C-C287-FE4C-9618-95BDF5922AA3}" presName="rootText" presStyleLbl="node3" presStyleIdx="1" presStyleCnt="6">
        <dgm:presLayoutVars>
          <dgm:chPref val="3"/>
        </dgm:presLayoutVars>
      </dgm:prSet>
      <dgm:spPr/>
    </dgm:pt>
    <dgm:pt modelId="{412FFD2C-1DDC-2D4B-A68B-EF092799984C}" type="pres">
      <dgm:prSet presAssocID="{CE92BB5C-C287-FE4C-9618-95BDF5922AA3}" presName="rootConnector" presStyleLbl="node3" presStyleIdx="1" presStyleCnt="6"/>
      <dgm:spPr/>
    </dgm:pt>
    <dgm:pt modelId="{FC9C7C44-AD82-AE48-B3B5-FD66C810478D}" type="pres">
      <dgm:prSet presAssocID="{CE92BB5C-C287-FE4C-9618-95BDF5922AA3}" presName="hierChild4" presStyleCnt="0"/>
      <dgm:spPr/>
    </dgm:pt>
    <dgm:pt modelId="{E72259A3-C426-F640-94C6-C31507D913AC}" type="pres">
      <dgm:prSet presAssocID="{CE92BB5C-C287-FE4C-9618-95BDF5922AA3}" presName="hierChild5" presStyleCnt="0"/>
      <dgm:spPr/>
    </dgm:pt>
    <dgm:pt modelId="{95D6926A-8221-B641-A3D0-A2AAA5FFAB0A}" type="pres">
      <dgm:prSet presAssocID="{8134A097-6350-9D43-BEE4-57209988092E}" presName="hierChild5" presStyleCnt="0"/>
      <dgm:spPr/>
    </dgm:pt>
    <dgm:pt modelId="{35D2F933-85FB-E84B-96B5-CE6181104C61}" type="pres">
      <dgm:prSet presAssocID="{1E699710-EB55-9044-B7AA-0FC861865449}" presName="Name37" presStyleLbl="parChTrans1D2" presStyleIdx="1" presStyleCnt="3"/>
      <dgm:spPr/>
    </dgm:pt>
    <dgm:pt modelId="{74A5BC22-1952-3344-8430-6D2FF39EE1AC}" type="pres">
      <dgm:prSet presAssocID="{C1E49840-B883-594D-B8B5-26795DC91F8C}" presName="hierRoot2" presStyleCnt="0">
        <dgm:presLayoutVars>
          <dgm:hierBranch val="init"/>
        </dgm:presLayoutVars>
      </dgm:prSet>
      <dgm:spPr/>
    </dgm:pt>
    <dgm:pt modelId="{14033323-DBE8-1D42-8155-224EE983CA91}" type="pres">
      <dgm:prSet presAssocID="{C1E49840-B883-594D-B8B5-26795DC91F8C}" presName="rootComposite" presStyleCnt="0"/>
      <dgm:spPr/>
    </dgm:pt>
    <dgm:pt modelId="{AF9C30DF-3F03-C145-A0DE-C9B9B5790CA5}" type="pres">
      <dgm:prSet presAssocID="{C1E49840-B883-594D-B8B5-26795DC91F8C}" presName="rootText" presStyleLbl="node2" presStyleIdx="1" presStyleCnt="3">
        <dgm:presLayoutVars>
          <dgm:chPref val="3"/>
        </dgm:presLayoutVars>
      </dgm:prSet>
      <dgm:spPr/>
    </dgm:pt>
    <dgm:pt modelId="{B5A63F31-6C24-E04B-AC17-B7F39CC432C4}" type="pres">
      <dgm:prSet presAssocID="{C1E49840-B883-594D-B8B5-26795DC91F8C}" presName="rootConnector" presStyleLbl="node2" presStyleIdx="1" presStyleCnt="3"/>
      <dgm:spPr/>
    </dgm:pt>
    <dgm:pt modelId="{18F13600-64AE-E94F-B715-28A44C8659A4}" type="pres">
      <dgm:prSet presAssocID="{C1E49840-B883-594D-B8B5-26795DC91F8C}" presName="hierChild4" presStyleCnt="0"/>
      <dgm:spPr/>
    </dgm:pt>
    <dgm:pt modelId="{45F9987D-CAE7-2B4D-87D6-7F456AD966B6}" type="pres">
      <dgm:prSet presAssocID="{9F8CD6F4-57F3-1243-9E8F-BDECEB3EAD1C}" presName="Name37" presStyleLbl="parChTrans1D3" presStyleIdx="2" presStyleCnt="6"/>
      <dgm:spPr/>
    </dgm:pt>
    <dgm:pt modelId="{0DEA7747-7592-FF40-ADBC-CC0112FB57D3}" type="pres">
      <dgm:prSet presAssocID="{2AEA3F62-B5A3-7D4F-BD7D-707737A955B1}" presName="hierRoot2" presStyleCnt="0">
        <dgm:presLayoutVars>
          <dgm:hierBranch val="init"/>
        </dgm:presLayoutVars>
      </dgm:prSet>
      <dgm:spPr/>
    </dgm:pt>
    <dgm:pt modelId="{EC5C9987-3B51-A442-BF71-B0ECA796F06A}" type="pres">
      <dgm:prSet presAssocID="{2AEA3F62-B5A3-7D4F-BD7D-707737A955B1}" presName="rootComposite" presStyleCnt="0"/>
      <dgm:spPr/>
    </dgm:pt>
    <dgm:pt modelId="{1AB853FA-BB52-1B4C-9E4D-75E57AC6CAC4}" type="pres">
      <dgm:prSet presAssocID="{2AEA3F62-B5A3-7D4F-BD7D-707737A955B1}" presName="rootText" presStyleLbl="node3" presStyleIdx="2" presStyleCnt="6">
        <dgm:presLayoutVars>
          <dgm:chPref val="3"/>
        </dgm:presLayoutVars>
      </dgm:prSet>
      <dgm:spPr/>
    </dgm:pt>
    <dgm:pt modelId="{BDE7ECC7-D379-FC4F-B444-E7491FBC0179}" type="pres">
      <dgm:prSet presAssocID="{2AEA3F62-B5A3-7D4F-BD7D-707737A955B1}" presName="rootConnector" presStyleLbl="node3" presStyleIdx="2" presStyleCnt="6"/>
      <dgm:spPr/>
    </dgm:pt>
    <dgm:pt modelId="{35EF5BBD-AAE2-7143-8288-39C87C4D7168}" type="pres">
      <dgm:prSet presAssocID="{2AEA3F62-B5A3-7D4F-BD7D-707737A955B1}" presName="hierChild4" presStyleCnt="0"/>
      <dgm:spPr/>
    </dgm:pt>
    <dgm:pt modelId="{7F4897E6-43D3-0A45-BF57-C2C05436127C}" type="pres">
      <dgm:prSet presAssocID="{CF1110BC-E7ED-5444-B50C-25DBD5ECFCCC}" presName="Name37" presStyleLbl="parChTrans1D4" presStyleIdx="0" presStyleCnt="2"/>
      <dgm:spPr/>
    </dgm:pt>
    <dgm:pt modelId="{39866549-C3E8-304B-9A28-B1BCFDAEB99E}" type="pres">
      <dgm:prSet presAssocID="{4B37E780-BC93-7745-B254-2A179F23AE25}" presName="hierRoot2" presStyleCnt="0">
        <dgm:presLayoutVars>
          <dgm:hierBranch val="init"/>
        </dgm:presLayoutVars>
      </dgm:prSet>
      <dgm:spPr/>
    </dgm:pt>
    <dgm:pt modelId="{3D702292-BC96-0841-A9A7-C2DCF8CB8368}" type="pres">
      <dgm:prSet presAssocID="{4B37E780-BC93-7745-B254-2A179F23AE25}" presName="rootComposite" presStyleCnt="0"/>
      <dgm:spPr/>
    </dgm:pt>
    <dgm:pt modelId="{24D8FE46-887B-5549-851F-CA784CABA354}" type="pres">
      <dgm:prSet presAssocID="{4B37E780-BC93-7745-B254-2A179F23AE25}" presName="rootText" presStyleLbl="node4" presStyleIdx="0" presStyleCnt="2">
        <dgm:presLayoutVars>
          <dgm:chPref val="3"/>
        </dgm:presLayoutVars>
      </dgm:prSet>
      <dgm:spPr/>
    </dgm:pt>
    <dgm:pt modelId="{3C23995F-F0E6-CA44-B311-CC544F54F902}" type="pres">
      <dgm:prSet presAssocID="{4B37E780-BC93-7745-B254-2A179F23AE25}" presName="rootConnector" presStyleLbl="node4" presStyleIdx="0" presStyleCnt="2"/>
      <dgm:spPr/>
    </dgm:pt>
    <dgm:pt modelId="{7FFEE973-E5DA-B040-8D68-FC558E63E037}" type="pres">
      <dgm:prSet presAssocID="{4B37E780-BC93-7745-B254-2A179F23AE25}" presName="hierChild4" presStyleCnt="0"/>
      <dgm:spPr/>
    </dgm:pt>
    <dgm:pt modelId="{F35630D9-F5BC-7848-B58D-B23305D0CDE4}" type="pres">
      <dgm:prSet presAssocID="{4B37E780-BC93-7745-B254-2A179F23AE25}" presName="hierChild5" presStyleCnt="0"/>
      <dgm:spPr/>
    </dgm:pt>
    <dgm:pt modelId="{BCE40787-FA57-EC43-B7F8-EDA7FDEDF9EB}" type="pres">
      <dgm:prSet presAssocID="{4EB6C1DE-40FA-6345-8410-3A15BB534E97}" presName="Name37" presStyleLbl="parChTrans1D4" presStyleIdx="1" presStyleCnt="2"/>
      <dgm:spPr/>
    </dgm:pt>
    <dgm:pt modelId="{18EB633A-5FB1-634E-BF8F-34B1D27A1B45}" type="pres">
      <dgm:prSet presAssocID="{EE8C8B55-3E07-624F-8176-E6A9FED83E10}" presName="hierRoot2" presStyleCnt="0">
        <dgm:presLayoutVars>
          <dgm:hierBranch val="init"/>
        </dgm:presLayoutVars>
      </dgm:prSet>
      <dgm:spPr/>
    </dgm:pt>
    <dgm:pt modelId="{B87F5C3A-7A76-EB49-BB32-9602AFC93316}" type="pres">
      <dgm:prSet presAssocID="{EE8C8B55-3E07-624F-8176-E6A9FED83E10}" presName="rootComposite" presStyleCnt="0"/>
      <dgm:spPr/>
    </dgm:pt>
    <dgm:pt modelId="{4EECBD8C-4060-1C42-AD30-FDE4D78B97AD}" type="pres">
      <dgm:prSet presAssocID="{EE8C8B55-3E07-624F-8176-E6A9FED83E10}" presName="rootText" presStyleLbl="node4" presStyleIdx="1" presStyleCnt="2">
        <dgm:presLayoutVars>
          <dgm:chPref val="3"/>
        </dgm:presLayoutVars>
      </dgm:prSet>
      <dgm:spPr/>
    </dgm:pt>
    <dgm:pt modelId="{F5F13544-9E3F-6B43-9D75-09FEE522575A}" type="pres">
      <dgm:prSet presAssocID="{EE8C8B55-3E07-624F-8176-E6A9FED83E10}" presName="rootConnector" presStyleLbl="node4" presStyleIdx="1" presStyleCnt="2"/>
      <dgm:spPr/>
    </dgm:pt>
    <dgm:pt modelId="{0CD40355-80CD-A84D-89FF-3CF49D1056FB}" type="pres">
      <dgm:prSet presAssocID="{EE8C8B55-3E07-624F-8176-E6A9FED83E10}" presName="hierChild4" presStyleCnt="0"/>
      <dgm:spPr/>
    </dgm:pt>
    <dgm:pt modelId="{3781678E-2B8A-C84C-A2DA-6504A81199B6}" type="pres">
      <dgm:prSet presAssocID="{EE8C8B55-3E07-624F-8176-E6A9FED83E10}" presName="hierChild5" presStyleCnt="0"/>
      <dgm:spPr/>
    </dgm:pt>
    <dgm:pt modelId="{E7F3BE24-6EE7-4149-B590-9E48DC3D5A88}" type="pres">
      <dgm:prSet presAssocID="{2AEA3F62-B5A3-7D4F-BD7D-707737A955B1}" presName="hierChild5" presStyleCnt="0"/>
      <dgm:spPr/>
    </dgm:pt>
    <dgm:pt modelId="{8155A4E2-AF54-B94E-AD42-EF4EA57200FB}" type="pres">
      <dgm:prSet presAssocID="{A92B6AD9-A913-D14C-B4E1-BBCA560D9D5F}" presName="Name37" presStyleLbl="parChTrans1D3" presStyleIdx="3" presStyleCnt="6"/>
      <dgm:spPr/>
    </dgm:pt>
    <dgm:pt modelId="{CC6A7BCF-BECB-9047-BFFB-C43A4E8BDCF4}" type="pres">
      <dgm:prSet presAssocID="{253DC166-148C-664C-99AE-24C57645D3FA}" presName="hierRoot2" presStyleCnt="0">
        <dgm:presLayoutVars>
          <dgm:hierBranch val="init"/>
        </dgm:presLayoutVars>
      </dgm:prSet>
      <dgm:spPr/>
    </dgm:pt>
    <dgm:pt modelId="{10CD2A2C-CF21-C346-A4AA-4598C3BC9E7E}" type="pres">
      <dgm:prSet presAssocID="{253DC166-148C-664C-99AE-24C57645D3FA}" presName="rootComposite" presStyleCnt="0"/>
      <dgm:spPr/>
    </dgm:pt>
    <dgm:pt modelId="{358DCF77-081F-3344-808A-C3D19DC16A4D}" type="pres">
      <dgm:prSet presAssocID="{253DC166-148C-664C-99AE-24C57645D3FA}" presName="rootText" presStyleLbl="node3" presStyleIdx="3" presStyleCnt="6">
        <dgm:presLayoutVars>
          <dgm:chPref val="3"/>
        </dgm:presLayoutVars>
      </dgm:prSet>
      <dgm:spPr/>
    </dgm:pt>
    <dgm:pt modelId="{2FFEDE59-5945-E24C-81CD-DC37C4209819}" type="pres">
      <dgm:prSet presAssocID="{253DC166-148C-664C-99AE-24C57645D3FA}" presName="rootConnector" presStyleLbl="node3" presStyleIdx="3" presStyleCnt="6"/>
      <dgm:spPr/>
    </dgm:pt>
    <dgm:pt modelId="{0C0E9142-561D-6F41-B37A-1457EC994892}" type="pres">
      <dgm:prSet presAssocID="{253DC166-148C-664C-99AE-24C57645D3FA}" presName="hierChild4" presStyleCnt="0"/>
      <dgm:spPr/>
    </dgm:pt>
    <dgm:pt modelId="{B328D4DA-03AF-6F4D-9A66-91C65D73B51F}" type="pres">
      <dgm:prSet presAssocID="{253DC166-148C-664C-99AE-24C57645D3FA}" presName="hierChild5" presStyleCnt="0"/>
      <dgm:spPr/>
    </dgm:pt>
    <dgm:pt modelId="{CD7E21E4-C431-4546-BD51-7B8CB07C32CF}" type="pres">
      <dgm:prSet presAssocID="{C1E49840-B883-594D-B8B5-26795DC91F8C}" presName="hierChild5" presStyleCnt="0"/>
      <dgm:spPr/>
    </dgm:pt>
    <dgm:pt modelId="{66770993-81E3-544A-A2F3-07CAAEB71DBB}" type="pres">
      <dgm:prSet presAssocID="{18551FA4-E5B8-194D-B7EF-9A2389A0FD00}" presName="Name37" presStyleLbl="parChTrans1D2" presStyleIdx="2" presStyleCnt="3"/>
      <dgm:spPr/>
    </dgm:pt>
    <dgm:pt modelId="{311ADA41-DC2B-7242-944A-5C77C7E951C9}" type="pres">
      <dgm:prSet presAssocID="{62351299-2347-CD4B-B88B-7FDB075F476B}" presName="hierRoot2" presStyleCnt="0">
        <dgm:presLayoutVars>
          <dgm:hierBranch val="init"/>
        </dgm:presLayoutVars>
      </dgm:prSet>
      <dgm:spPr/>
    </dgm:pt>
    <dgm:pt modelId="{DDF2D7CC-EF16-8A48-963D-A718B4BE1E81}" type="pres">
      <dgm:prSet presAssocID="{62351299-2347-CD4B-B88B-7FDB075F476B}" presName="rootComposite" presStyleCnt="0"/>
      <dgm:spPr/>
    </dgm:pt>
    <dgm:pt modelId="{CB66AAB5-8432-0A44-B2D4-360018B49BBD}" type="pres">
      <dgm:prSet presAssocID="{62351299-2347-CD4B-B88B-7FDB075F476B}" presName="rootText" presStyleLbl="node2" presStyleIdx="2" presStyleCnt="3">
        <dgm:presLayoutVars>
          <dgm:chPref val="3"/>
        </dgm:presLayoutVars>
      </dgm:prSet>
      <dgm:spPr/>
    </dgm:pt>
    <dgm:pt modelId="{593A0AA7-CA1C-3C44-90A5-6A664E087A2C}" type="pres">
      <dgm:prSet presAssocID="{62351299-2347-CD4B-B88B-7FDB075F476B}" presName="rootConnector" presStyleLbl="node2" presStyleIdx="2" presStyleCnt="3"/>
      <dgm:spPr/>
    </dgm:pt>
    <dgm:pt modelId="{09942F20-F7FD-074F-AAAC-51476C5359BE}" type="pres">
      <dgm:prSet presAssocID="{62351299-2347-CD4B-B88B-7FDB075F476B}" presName="hierChild4" presStyleCnt="0"/>
      <dgm:spPr/>
    </dgm:pt>
    <dgm:pt modelId="{C56A1525-C4FF-BE47-99C5-F1D7DB145AB3}" type="pres">
      <dgm:prSet presAssocID="{E3BB968A-52E4-7042-87EB-BA294DA2BE50}" presName="Name37" presStyleLbl="parChTrans1D3" presStyleIdx="4" presStyleCnt="6"/>
      <dgm:spPr/>
    </dgm:pt>
    <dgm:pt modelId="{3251A573-74F8-5248-B4F5-B6383B19B5A1}" type="pres">
      <dgm:prSet presAssocID="{E44F7EAB-3B8F-154E-AF69-097228C42097}" presName="hierRoot2" presStyleCnt="0">
        <dgm:presLayoutVars>
          <dgm:hierBranch val="init"/>
        </dgm:presLayoutVars>
      </dgm:prSet>
      <dgm:spPr/>
    </dgm:pt>
    <dgm:pt modelId="{B1428CB0-E992-144D-B8EA-599A4C6C5CD4}" type="pres">
      <dgm:prSet presAssocID="{E44F7EAB-3B8F-154E-AF69-097228C42097}" presName="rootComposite" presStyleCnt="0"/>
      <dgm:spPr/>
    </dgm:pt>
    <dgm:pt modelId="{B74F8760-D699-AA4E-AE9F-4F51488BEB23}" type="pres">
      <dgm:prSet presAssocID="{E44F7EAB-3B8F-154E-AF69-097228C42097}" presName="rootText" presStyleLbl="node3" presStyleIdx="4" presStyleCnt="6">
        <dgm:presLayoutVars>
          <dgm:chPref val="3"/>
        </dgm:presLayoutVars>
      </dgm:prSet>
      <dgm:spPr/>
    </dgm:pt>
    <dgm:pt modelId="{1249265C-61E0-704C-98D9-C54B890B4FE2}" type="pres">
      <dgm:prSet presAssocID="{E44F7EAB-3B8F-154E-AF69-097228C42097}" presName="rootConnector" presStyleLbl="node3" presStyleIdx="4" presStyleCnt="6"/>
      <dgm:spPr/>
    </dgm:pt>
    <dgm:pt modelId="{93C29486-754E-7245-835E-960D58CC255A}" type="pres">
      <dgm:prSet presAssocID="{E44F7EAB-3B8F-154E-AF69-097228C42097}" presName="hierChild4" presStyleCnt="0"/>
      <dgm:spPr/>
    </dgm:pt>
    <dgm:pt modelId="{903B65C2-0C63-5A46-9EDB-1A4ED150FE7C}" type="pres">
      <dgm:prSet presAssocID="{E44F7EAB-3B8F-154E-AF69-097228C42097}" presName="hierChild5" presStyleCnt="0"/>
      <dgm:spPr/>
    </dgm:pt>
    <dgm:pt modelId="{8B293187-45AE-134C-AD3E-91F2C0BC1D1E}" type="pres">
      <dgm:prSet presAssocID="{EF31EA80-8826-2C4D-A7B2-F3E689396DEB}" presName="Name37" presStyleLbl="parChTrans1D3" presStyleIdx="5" presStyleCnt="6"/>
      <dgm:spPr/>
    </dgm:pt>
    <dgm:pt modelId="{41DF70DB-966B-4649-829F-29DB5FB7AF8C}" type="pres">
      <dgm:prSet presAssocID="{0510E86D-1CC6-CF42-B125-CAE6C104A55B}" presName="hierRoot2" presStyleCnt="0">
        <dgm:presLayoutVars>
          <dgm:hierBranch val="init"/>
        </dgm:presLayoutVars>
      </dgm:prSet>
      <dgm:spPr/>
    </dgm:pt>
    <dgm:pt modelId="{BDD629FE-6814-2641-B7B8-FF2377A86081}" type="pres">
      <dgm:prSet presAssocID="{0510E86D-1CC6-CF42-B125-CAE6C104A55B}" presName="rootComposite" presStyleCnt="0"/>
      <dgm:spPr/>
    </dgm:pt>
    <dgm:pt modelId="{5F3B5918-3E3F-CE4C-AB83-E00D4099AA39}" type="pres">
      <dgm:prSet presAssocID="{0510E86D-1CC6-CF42-B125-CAE6C104A55B}" presName="rootText" presStyleLbl="node3" presStyleIdx="5" presStyleCnt="6">
        <dgm:presLayoutVars>
          <dgm:chPref val="3"/>
        </dgm:presLayoutVars>
      </dgm:prSet>
      <dgm:spPr/>
    </dgm:pt>
    <dgm:pt modelId="{7D2D90BC-2981-8A41-9E82-FF1598689E67}" type="pres">
      <dgm:prSet presAssocID="{0510E86D-1CC6-CF42-B125-CAE6C104A55B}" presName="rootConnector" presStyleLbl="node3" presStyleIdx="5" presStyleCnt="6"/>
      <dgm:spPr/>
    </dgm:pt>
    <dgm:pt modelId="{AFFF075B-7926-2A47-9F04-F5483A8FBC4C}" type="pres">
      <dgm:prSet presAssocID="{0510E86D-1CC6-CF42-B125-CAE6C104A55B}" presName="hierChild4" presStyleCnt="0"/>
      <dgm:spPr/>
    </dgm:pt>
    <dgm:pt modelId="{AB1E20BB-64FC-5740-B8D3-58041887F124}" type="pres">
      <dgm:prSet presAssocID="{0510E86D-1CC6-CF42-B125-CAE6C104A55B}" presName="hierChild5" presStyleCnt="0"/>
      <dgm:spPr/>
    </dgm:pt>
    <dgm:pt modelId="{E4ED48DD-E401-0B45-82F7-02B6987C0238}" type="pres">
      <dgm:prSet presAssocID="{62351299-2347-CD4B-B88B-7FDB075F476B}" presName="hierChild5" presStyleCnt="0"/>
      <dgm:spPr/>
    </dgm:pt>
    <dgm:pt modelId="{80E706AB-1BAA-834C-95DC-587C229D4429}" type="pres">
      <dgm:prSet presAssocID="{8D9484E6-4EDA-9B46-9BE1-5F7B9208BB79}" presName="hierChild3" presStyleCnt="0"/>
      <dgm:spPr/>
    </dgm:pt>
  </dgm:ptLst>
  <dgm:cxnLst>
    <dgm:cxn modelId="{A5244B0B-61BC-054F-BF5F-894632FD8516}" type="presOf" srcId="{99634639-BB54-1B4A-B93A-F27BAA15C466}" destId="{6995C647-3643-0D44-95D2-44B4944CC97D}" srcOrd="1" destOrd="0" presId="urn:microsoft.com/office/officeart/2005/8/layout/orgChart1"/>
    <dgm:cxn modelId="{942C640B-4DB0-B04B-90ED-95B539ABB769}" type="presOf" srcId="{4EB6C1DE-40FA-6345-8410-3A15BB534E97}" destId="{BCE40787-FA57-EC43-B7F8-EDA7FDEDF9EB}" srcOrd="0" destOrd="0" presId="urn:microsoft.com/office/officeart/2005/8/layout/orgChart1"/>
    <dgm:cxn modelId="{EA5A630D-CACA-1443-A4B8-0C0F3320F1F0}" type="presOf" srcId="{99634639-BB54-1B4A-B93A-F27BAA15C466}" destId="{B4247BDC-F99D-5C4D-B745-0CD38B776282}" srcOrd="0" destOrd="0" presId="urn:microsoft.com/office/officeart/2005/8/layout/orgChart1"/>
    <dgm:cxn modelId="{FEF21B1A-9710-E54B-A39C-958B38B756C7}" type="presOf" srcId="{1E699710-EB55-9044-B7AA-0FC861865449}" destId="{35D2F933-85FB-E84B-96B5-CE6181104C61}" srcOrd="0" destOrd="0" presId="urn:microsoft.com/office/officeart/2005/8/layout/orgChart1"/>
    <dgm:cxn modelId="{8A768C1A-D316-B640-8396-C7B906ED949E}" type="presOf" srcId="{EE8C8B55-3E07-624F-8176-E6A9FED83E10}" destId="{F5F13544-9E3F-6B43-9D75-09FEE522575A}" srcOrd="1" destOrd="0" presId="urn:microsoft.com/office/officeart/2005/8/layout/orgChart1"/>
    <dgm:cxn modelId="{6F95FC32-C755-654C-AEF6-7C92F17392FC}" type="presOf" srcId="{2AEA3F62-B5A3-7D4F-BD7D-707737A955B1}" destId="{1AB853FA-BB52-1B4C-9E4D-75E57AC6CAC4}" srcOrd="0" destOrd="0" presId="urn:microsoft.com/office/officeart/2005/8/layout/orgChart1"/>
    <dgm:cxn modelId="{A053EF37-01CB-A746-AC62-61AEBDBBA1C5}" type="presOf" srcId="{253DC166-148C-664C-99AE-24C57645D3FA}" destId="{2FFEDE59-5945-E24C-81CD-DC37C4209819}" srcOrd="1" destOrd="0" presId="urn:microsoft.com/office/officeart/2005/8/layout/orgChart1"/>
    <dgm:cxn modelId="{F0C3CF40-D38F-674D-A584-1B617F5E966B}" srcId="{C3DEB374-7826-A248-A2F9-4F9CD8362EAF}" destId="{8D9484E6-4EDA-9B46-9BE1-5F7B9208BB79}" srcOrd="0" destOrd="0" parTransId="{193F2DC8-847D-6D4A-AABC-1C735F0293A8}" sibTransId="{01F8511E-7964-964B-9A73-14A0E2418277}"/>
    <dgm:cxn modelId="{2CBD8643-60A9-DC41-BA3E-48B26FCDE2EB}" type="presOf" srcId="{0510E86D-1CC6-CF42-B125-CAE6C104A55B}" destId="{5F3B5918-3E3F-CE4C-AB83-E00D4099AA39}" srcOrd="0" destOrd="0" presId="urn:microsoft.com/office/officeart/2005/8/layout/orgChart1"/>
    <dgm:cxn modelId="{E749DA49-4847-C04D-A019-937BB481ECA3}" type="presOf" srcId="{B7234D52-86F6-4F4E-8961-B0A093892251}" destId="{4503AF86-CFD3-8B48-8DE6-4B79BEC8D14B}" srcOrd="0" destOrd="0" presId="urn:microsoft.com/office/officeart/2005/8/layout/orgChart1"/>
    <dgm:cxn modelId="{0FC7EA4B-1838-C443-B176-1E0E24243B37}" type="presOf" srcId="{4B37E780-BC93-7745-B254-2A179F23AE25}" destId="{3C23995F-F0E6-CA44-B311-CC544F54F902}" srcOrd="1" destOrd="0" presId="urn:microsoft.com/office/officeart/2005/8/layout/orgChart1"/>
    <dgm:cxn modelId="{4D640857-8BA3-B846-BA22-9CA9EE91B78E}" srcId="{8134A097-6350-9D43-BEE4-57209988092E}" destId="{CE92BB5C-C287-FE4C-9618-95BDF5922AA3}" srcOrd="1" destOrd="0" parTransId="{6DDE0E3D-4A30-9444-B953-D7AAEB7B27D4}" sibTransId="{47DB00CE-087D-4C44-A733-FD31D6BAEB1E}"/>
    <dgm:cxn modelId="{2D12EC5D-7548-244C-8442-E0BA09C5B16E}" type="presOf" srcId="{EF31EA80-8826-2C4D-A7B2-F3E689396DEB}" destId="{8B293187-45AE-134C-AD3E-91F2C0BC1D1E}" srcOrd="0" destOrd="0" presId="urn:microsoft.com/office/officeart/2005/8/layout/orgChart1"/>
    <dgm:cxn modelId="{029B8164-5150-7B46-8050-D795FD936F23}" type="presOf" srcId="{0510E86D-1CC6-CF42-B125-CAE6C104A55B}" destId="{7D2D90BC-2981-8A41-9E82-FF1598689E67}" srcOrd="1" destOrd="0" presId="urn:microsoft.com/office/officeart/2005/8/layout/orgChart1"/>
    <dgm:cxn modelId="{0BB99464-959F-654C-A23F-FD35ACC1CEDA}" type="presOf" srcId="{CF1110BC-E7ED-5444-B50C-25DBD5ECFCCC}" destId="{7F4897E6-43D3-0A45-BF57-C2C05436127C}" srcOrd="0" destOrd="0" presId="urn:microsoft.com/office/officeart/2005/8/layout/orgChart1"/>
    <dgm:cxn modelId="{A0FC5466-EC23-4A40-A3AE-1C7153CBF11F}" type="presOf" srcId="{8D9484E6-4EDA-9B46-9BE1-5F7B9208BB79}" destId="{ECFCB2C4-CF1F-2144-933B-A5DCA48B2E3F}" srcOrd="1" destOrd="0" presId="urn:microsoft.com/office/officeart/2005/8/layout/orgChart1"/>
    <dgm:cxn modelId="{AB2B1267-D8B4-984C-B9D8-BD7E97DDBC84}" type="presOf" srcId="{8134A097-6350-9D43-BEE4-57209988092E}" destId="{5E520E97-E759-EE4D-BB5B-396426E0BD39}" srcOrd="0" destOrd="0" presId="urn:microsoft.com/office/officeart/2005/8/layout/orgChart1"/>
    <dgm:cxn modelId="{419A1667-B682-BE4A-BF15-8F3478AF0ED1}" type="presOf" srcId="{18551FA4-E5B8-194D-B7EF-9A2389A0FD00}" destId="{66770993-81E3-544A-A2F3-07CAAEB71DBB}" srcOrd="0" destOrd="0" presId="urn:microsoft.com/office/officeart/2005/8/layout/orgChart1"/>
    <dgm:cxn modelId="{D3015168-34AA-E84B-9DD4-BC10E5DACA50}" srcId="{8D9484E6-4EDA-9B46-9BE1-5F7B9208BB79}" destId="{C1E49840-B883-594D-B8B5-26795DC91F8C}" srcOrd="1" destOrd="0" parTransId="{1E699710-EB55-9044-B7AA-0FC861865449}" sibTransId="{7FB4288C-0F9C-124A-80D0-4A46E1A0A1B3}"/>
    <dgm:cxn modelId="{99B46969-2B65-AB49-9373-14B8301F8F3D}" srcId="{62351299-2347-CD4B-B88B-7FDB075F476B}" destId="{0510E86D-1CC6-CF42-B125-CAE6C104A55B}" srcOrd="1" destOrd="0" parTransId="{EF31EA80-8826-2C4D-A7B2-F3E689396DEB}" sibTransId="{59F49678-4ABA-9045-8C52-E8A5814C89A4}"/>
    <dgm:cxn modelId="{7825AD6E-2E91-7740-8857-DD23D37CA501}" type="presOf" srcId="{253DC166-148C-664C-99AE-24C57645D3FA}" destId="{358DCF77-081F-3344-808A-C3D19DC16A4D}" srcOrd="0" destOrd="0" presId="urn:microsoft.com/office/officeart/2005/8/layout/orgChart1"/>
    <dgm:cxn modelId="{E699DA6E-F636-D041-A9D2-909410C276F0}" type="presOf" srcId="{C3DEB374-7826-A248-A2F9-4F9CD8362EAF}" destId="{A1E5E33F-D507-FA4D-BE3F-E43321DC11E0}" srcOrd="0" destOrd="0" presId="urn:microsoft.com/office/officeart/2005/8/layout/orgChart1"/>
    <dgm:cxn modelId="{CC741E81-C95D-4D46-98D2-5B2DC826A681}" type="presOf" srcId="{2AEA3F62-B5A3-7D4F-BD7D-707737A955B1}" destId="{BDE7ECC7-D379-FC4F-B444-E7491FBC0179}" srcOrd="1" destOrd="0" presId="urn:microsoft.com/office/officeart/2005/8/layout/orgChart1"/>
    <dgm:cxn modelId="{10535A86-69FC-6243-ABE4-CA8E6C0EE0A1}" srcId="{8D9484E6-4EDA-9B46-9BE1-5F7B9208BB79}" destId="{62351299-2347-CD4B-B88B-7FDB075F476B}" srcOrd="2" destOrd="0" parTransId="{18551FA4-E5B8-194D-B7EF-9A2389A0FD00}" sibTransId="{357D2E53-81E5-1949-8DFA-617A79B5E5DC}"/>
    <dgm:cxn modelId="{F0EE3887-9A88-3645-A734-82DF85E130CF}" type="presOf" srcId="{C1E49840-B883-594D-B8B5-26795DC91F8C}" destId="{B5A63F31-6C24-E04B-AC17-B7F39CC432C4}" srcOrd="1" destOrd="0" presId="urn:microsoft.com/office/officeart/2005/8/layout/orgChart1"/>
    <dgm:cxn modelId="{27E12289-DDC9-554E-8C59-F4A82AFBF605}" type="presOf" srcId="{C1E49840-B883-594D-B8B5-26795DC91F8C}" destId="{AF9C30DF-3F03-C145-A0DE-C9B9B5790CA5}" srcOrd="0" destOrd="0" presId="urn:microsoft.com/office/officeart/2005/8/layout/orgChart1"/>
    <dgm:cxn modelId="{F71C828A-F597-314A-A701-1099405BEFAA}" type="presOf" srcId="{A92B6AD9-A913-D14C-B4E1-BBCA560D9D5F}" destId="{8155A4E2-AF54-B94E-AD42-EF4EA57200FB}" srcOrd="0" destOrd="0" presId="urn:microsoft.com/office/officeart/2005/8/layout/orgChart1"/>
    <dgm:cxn modelId="{C6908C8B-0BC0-9949-A82F-8D7A9ED7A795}" type="presOf" srcId="{EE8C8B55-3E07-624F-8176-E6A9FED83E10}" destId="{4EECBD8C-4060-1C42-AD30-FDE4D78B97AD}" srcOrd="0" destOrd="0" presId="urn:microsoft.com/office/officeart/2005/8/layout/orgChart1"/>
    <dgm:cxn modelId="{80A2B98D-F536-3444-8C76-CB2A4ECA2371}" type="presOf" srcId="{E3BB968A-52E4-7042-87EB-BA294DA2BE50}" destId="{C56A1525-C4FF-BE47-99C5-F1D7DB145AB3}" srcOrd="0" destOrd="0" presId="urn:microsoft.com/office/officeart/2005/8/layout/orgChart1"/>
    <dgm:cxn modelId="{A9288395-A104-B341-96E4-EEAB449B693E}" type="presOf" srcId="{CE92BB5C-C287-FE4C-9618-95BDF5922AA3}" destId="{412FFD2C-1DDC-2D4B-A68B-EF092799984C}" srcOrd="1" destOrd="0" presId="urn:microsoft.com/office/officeart/2005/8/layout/orgChart1"/>
    <dgm:cxn modelId="{8E9E0699-F1E1-B044-B793-189B92354D45}" type="presOf" srcId="{6DDE0E3D-4A30-9444-B953-D7AAEB7B27D4}" destId="{1829673E-FDF6-7C46-9240-533D55AD96E1}" srcOrd="0" destOrd="0" presId="urn:microsoft.com/office/officeart/2005/8/layout/orgChart1"/>
    <dgm:cxn modelId="{1382739D-1B97-844F-82BC-17557135CE8F}" srcId="{2AEA3F62-B5A3-7D4F-BD7D-707737A955B1}" destId="{4B37E780-BC93-7745-B254-2A179F23AE25}" srcOrd="0" destOrd="0" parTransId="{CF1110BC-E7ED-5444-B50C-25DBD5ECFCCC}" sibTransId="{58264497-1DFE-FD43-98CA-AE507500D92B}"/>
    <dgm:cxn modelId="{8F24AAA2-3CD3-5648-98F8-BEDFC4D1113F}" type="presOf" srcId="{9F8CD6F4-57F3-1243-9E8F-BDECEB3EAD1C}" destId="{45F9987D-CAE7-2B4D-87D6-7F456AD966B6}" srcOrd="0" destOrd="0" presId="urn:microsoft.com/office/officeart/2005/8/layout/orgChart1"/>
    <dgm:cxn modelId="{0E65BDA7-71A2-3B42-BEDF-C5E97076309D}" srcId="{2AEA3F62-B5A3-7D4F-BD7D-707737A955B1}" destId="{EE8C8B55-3E07-624F-8176-E6A9FED83E10}" srcOrd="1" destOrd="0" parTransId="{4EB6C1DE-40FA-6345-8410-3A15BB534E97}" sibTransId="{7787AFC9-3813-E444-BF3A-C5535F3D9D13}"/>
    <dgm:cxn modelId="{217758AF-9895-1640-B9BC-BF4ED6428AC0}" srcId="{C1E49840-B883-594D-B8B5-26795DC91F8C}" destId="{253DC166-148C-664C-99AE-24C57645D3FA}" srcOrd="1" destOrd="0" parTransId="{A92B6AD9-A913-D14C-B4E1-BBCA560D9D5F}" sibTransId="{04C6240A-AA19-EF44-A889-F761DDBBE44A}"/>
    <dgm:cxn modelId="{822B52B0-A845-EF45-882C-5D3068F62972}" type="presOf" srcId="{B757E864-6A3F-E048-85A6-5FE008056E53}" destId="{7A3E674B-8CD4-6443-9CCB-D270E1E2E574}" srcOrd="0" destOrd="0" presId="urn:microsoft.com/office/officeart/2005/8/layout/orgChart1"/>
    <dgm:cxn modelId="{A075FFB6-245D-8D49-AB28-D9BEA56DAC9F}" type="presOf" srcId="{62351299-2347-CD4B-B88B-7FDB075F476B}" destId="{CB66AAB5-8432-0A44-B2D4-360018B49BBD}" srcOrd="0" destOrd="0" presId="urn:microsoft.com/office/officeart/2005/8/layout/orgChart1"/>
    <dgm:cxn modelId="{AA0694BB-4F3C-AC4E-A34E-428904FDC23F}" type="presOf" srcId="{E44F7EAB-3B8F-154E-AF69-097228C42097}" destId="{1249265C-61E0-704C-98D9-C54B890B4FE2}" srcOrd="1" destOrd="0" presId="urn:microsoft.com/office/officeart/2005/8/layout/orgChart1"/>
    <dgm:cxn modelId="{242759BE-49F1-E84B-BD35-91098B9122A1}" type="presOf" srcId="{CE92BB5C-C287-FE4C-9618-95BDF5922AA3}" destId="{F06CCCB7-7624-2049-99AB-84A59CFFB78E}" srcOrd="0" destOrd="0" presId="urn:microsoft.com/office/officeart/2005/8/layout/orgChart1"/>
    <dgm:cxn modelId="{1409FEBE-317E-6041-968E-2AF2E7829A60}" type="presOf" srcId="{8134A097-6350-9D43-BEE4-57209988092E}" destId="{B4BB1256-DE22-9143-8D7C-CFED5DFE7BB1}" srcOrd="1" destOrd="0" presId="urn:microsoft.com/office/officeart/2005/8/layout/orgChart1"/>
    <dgm:cxn modelId="{A492A6CD-48E4-E24B-A108-CD65D24730F0}" srcId="{C1E49840-B883-594D-B8B5-26795DC91F8C}" destId="{2AEA3F62-B5A3-7D4F-BD7D-707737A955B1}" srcOrd="0" destOrd="0" parTransId="{9F8CD6F4-57F3-1243-9E8F-BDECEB3EAD1C}" sibTransId="{100FC73C-4D61-0442-84CB-4D0E3927EDDA}"/>
    <dgm:cxn modelId="{12D3D1D0-6234-4B48-B0AB-7E42C41A919C}" srcId="{8134A097-6350-9D43-BEE4-57209988092E}" destId="{99634639-BB54-1B4A-B93A-F27BAA15C466}" srcOrd="0" destOrd="0" parTransId="{B757E864-6A3F-E048-85A6-5FE008056E53}" sibTransId="{90724C82-6F9D-6A4E-9629-99D621E7D5C2}"/>
    <dgm:cxn modelId="{54DCFDD0-E9C0-5241-8CA8-8F515C8B435A}" srcId="{8D9484E6-4EDA-9B46-9BE1-5F7B9208BB79}" destId="{8134A097-6350-9D43-BEE4-57209988092E}" srcOrd="0" destOrd="0" parTransId="{B7234D52-86F6-4F4E-8961-B0A093892251}" sibTransId="{7A026083-A4AC-7C44-A1CC-0D44E1D049E1}"/>
    <dgm:cxn modelId="{7616BCD2-AAD0-6F4E-944B-5AC548C4CB08}" type="presOf" srcId="{8D9484E6-4EDA-9B46-9BE1-5F7B9208BB79}" destId="{C1FDD2EB-59F4-B545-9F1F-DB1275FC5A68}" srcOrd="0" destOrd="0" presId="urn:microsoft.com/office/officeart/2005/8/layout/orgChart1"/>
    <dgm:cxn modelId="{096968E1-ECB0-B646-A40E-8229E1662464}" srcId="{62351299-2347-CD4B-B88B-7FDB075F476B}" destId="{E44F7EAB-3B8F-154E-AF69-097228C42097}" srcOrd="0" destOrd="0" parTransId="{E3BB968A-52E4-7042-87EB-BA294DA2BE50}" sibTransId="{36918276-2B47-E848-ABD7-BFD43FA05271}"/>
    <dgm:cxn modelId="{C2B1EDE7-F9FB-DE41-BB34-FA8C559C5D0B}" type="presOf" srcId="{4B37E780-BC93-7745-B254-2A179F23AE25}" destId="{24D8FE46-887B-5549-851F-CA784CABA354}" srcOrd="0" destOrd="0" presId="urn:microsoft.com/office/officeart/2005/8/layout/orgChart1"/>
    <dgm:cxn modelId="{73A1ABEF-25C3-8D43-91E2-E0D67271B7F8}" type="presOf" srcId="{E44F7EAB-3B8F-154E-AF69-097228C42097}" destId="{B74F8760-D699-AA4E-AE9F-4F51488BEB23}" srcOrd="0" destOrd="0" presId="urn:microsoft.com/office/officeart/2005/8/layout/orgChart1"/>
    <dgm:cxn modelId="{D87E08F1-5FC9-0548-8F66-E08541483454}" type="presOf" srcId="{62351299-2347-CD4B-B88B-7FDB075F476B}" destId="{593A0AA7-CA1C-3C44-90A5-6A664E087A2C}" srcOrd="1" destOrd="0" presId="urn:microsoft.com/office/officeart/2005/8/layout/orgChart1"/>
    <dgm:cxn modelId="{6B50B904-ED94-0944-9B15-1334507637F5}" type="presParOf" srcId="{A1E5E33F-D507-FA4D-BE3F-E43321DC11E0}" destId="{E6CAC56D-05DA-AE47-8B35-28720C351EE5}" srcOrd="0" destOrd="0" presId="urn:microsoft.com/office/officeart/2005/8/layout/orgChart1"/>
    <dgm:cxn modelId="{0E480A81-0583-CD4F-8DC3-8A2F3AB77DC0}" type="presParOf" srcId="{E6CAC56D-05DA-AE47-8B35-28720C351EE5}" destId="{462035E7-290C-0B46-97B5-48A37BF3D2E0}" srcOrd="0" destOrd="0" presId="urn:microsoft.com/office/officeart/2005/8/layout/orgChart1"/>
    <dgm:cxn modelId="{5A0EBAC2-0B3F-E84D-BD5F-14F8B71E71B8}" type="presParOf" srcId="{462035E7-290C-0B46-97B5-48A37BF3D2E0}" destId="{C1FDD2EB-59F4-B545-9F1F-DB1275FC5A68}" srcOrd="0" destOrd="0" presId="urn:microsoft.com/office/officeart/2005/8/layout/orgChart1"/>
    <dgm:cxn modelId="{8F45D7E6-8BBA-0240-88A8-6D9F9D325F08}" type="presParOf" srcId="{462035E7-290C-0B46-97B5-48A37BF3D2E0}" destId="{ECFCB2C4-CF1F-2144-933B-A5DCA48B2E3F}" srcOrd="1" destOrd="0" presId="urn:microsoft.com/office/officeart/2005/8/layout/orgChart1"/>
    <dgm:cxn modelId="{797B64BE-C524-F342-B4FA-431313C52D30}" type="presParOf" srcId="{E6CAC56D-05DA-AE47-8B35-28720C351EE5}" destId="{8E868B50-693A-1949-A4BB-20380BB64441}" srcOrd="1" destOrd="0" presId="urn:microsoft.com/office/officeart/2005/8/layout/orgChart1"/>
    <dgm:cxn modelId="{BFD38CBD-F69F-2847-874C-BD2DAA2890A3}" type="presParOf" srcId="{8E868B50-693A-1949-A4BB-20380BB64441}" destId="{4503AF86-CFD3-8B48-8DE6-4B79BEC8D14B}" srcOrd="0" destOrd="0" presId="urn:microsoft.com/office/officeart/2005/8/layout/orgChart1"/>
    <dgm:cxn modelId="{EE30A977-80F2-9646-BBC2-73A7EC764E23}" type="presParOf" srcId="{8E868B50-693A-1949-A4BB-20380BB64441}" destId="{3178A13D-76C0-2B47-B8F9-E50540E4D22C}" srcOrd="1" destOrd="0" presId="urn:microsoft.com/office/officeart/2005/8/layout/orgChart1"/>
    <dgm:cxn modelId="{4D4ED464-1787-9343-B0AF-7A1750F5CBE8}" type="presParOf" srcId="{3178A13D-76C0-2B47-B8F9-E50540E4D22C}" destId="{9B2AEE2F-876C-E84C-8B8E-F59E5B6646F3}" srcOrd="0" destOrd="0" presId="urn:microsoft.com/office/officeart/2005/8/layout/orgChart1"/>
    <dgm:cxn modelId="{84A84AB6-A03A-194E-95F4-5F129CB21A8B}" type="presParOf" srcId="{9B2AEE2F-876C-E84C-8B8E-F59E5B6646F3}" destId="{5E520E97-E759-EE4D-BB5B-396426E0BD39}" srcOrd="0" destOrd="0" presId="urn:microsoft.com/office/officeart/2005/8/layout/orgChart1"/>
    <dgm:cxn modelId="{3FFFCB39-1A32-DD47-8B48-3357CA6B99DC}" type="presParOf" srcId="{9B2AEE2F-876C-E84C-8B8E-F59E5B6646F3}" destId="{B4BB1256-DE22-9143-8D7C-CFED5DFE7BB1}" srcOrd="1" destOrd="0" presId="urn:microsoft.com/office/officeart/2005/8/layout/orgChart1"/>
    <dgm:cxn modelId="{FE137307-8DEC-6C46-B003-5150BBE0ABC3}" type="presParOf" srcId="{3178A13D-76C0-2B47-B8F9-E50540E4D22C}" destId="{C1BBA699-ECB2-3848-9A5A-F89826E02B34}" srcOrd="1" destOrd="0" presId="urn:microsoft.com/office/officeart/2005/8/layout/orgChart1"/>
    <dgm:cxn modelId="{6A8D60B9-A7B4-1F40-8CA1-AA715C5711B0}" type="presParOf" srcId="{C1BBA699-ECB2-3848-9A5A-F89826E02B34}" destId="{7A3E674B-8CD4-6443-9CCB-D270E1E2E574}" srcOrd="0" destOrd="0" presId="urn:microsoft.com/office/officeart/2005/8/layout/orgChart1"/>
    <dgm:cxn modelId="{E269BF0E-59AD-0143-8E98-CB7241B3F1C6}" type="presParOf" srcId="{C1BBA699-ECB2-3848-9A5A-F89826E02B34}" destId="{1505CBE4-B56A-D045-86B1-DDCD9A4A1838}" srcOrd="1" destOrd="0" presId="urn:microsoft.com/office/officeart/2005/8/layout/orgChart1"/>
    <dgm:cxn modelId="{BCDC5559-2E14-854B-8BF1-7AC70CB728B6}" type="presParOf" srcId="{1505CBE4-B56A-D045-86B1-DDCD9A4A1838}" destId="{614E15C4-98EF-BF4D-B354-871EBEE3F4A5}" srcOrd="0" destOrd="0" presId="urn:microsoft.com/office/officeart/2005/8/layout/orgChart1"/>
    <dgm:cxn modelId="{8A167F7F-6CF7-6C4D-BE7F-92B3F248DFBA}" type="presParOf" srcId="{614E15C4-98EF-BF4D-B354-871EBEE3F4A5}" destId="{B4247BDC-F99D-5C4D-B745-0CD38B776282}" srcOrd="0" destOrd="0" presId="urn:microsoft.com/office/officeart/2005/8/layout/orgChart1"/>
    <dgm:cxn modelId="{E32A1832-74DF-6F42-814C-439D8928E45D}" type="presParOf" srcId="{614E15C4-98EF-BF4D-B354-871EBEE3F4A5}" destId="{6995C647-3643-0D44-95D2-44B4944CC97D}" srcOrd="1" destOrd="0" presId="urn:microsoft.com/office/officeart/2005/8/layout/orgChart1"/>
    <dgm:cxn modelId="{0CAA8149-D824-FF43-8CFF-C3A04FFB83B3}" type="presParOf" srcId="{1505CBE4-B56A-D045-86B1-DDCD9A4A1838}" destId="{FA2DBC66-C604-0E4E-9818-1FBECF34CEF3}" srcOrd="1" destOrd="0" presId="urn:microsoft.com/office/officeart/2005/8/layout/orgChart1"/>
    <dgm:cxn modelId="{B5EEF093-5790-A040-909A-DAE45886E160}" type="presParOf" srcId="{1505CBE4-B56A-D045-86B1-DDCD9A4A1838}" destId="{D41EDA18-61A2-7047-A379-B0B25A08073A}" srcOrd="2" destOrd="0" presId="urn:microsoft.com/office/officeart/2005/8/layout/orgChart1"/>
    <dgm:cxn modelId="{63EA5824-7DE3-2745-B239-CF0B2F7C76B4}" type="presParOf" srcId="{C1BBA699-ECB2-3848-9A5A-F89826E02B34}" destId="{1829673E-FDF6-7C46-9240-533D55AD96E1}" srcOrd="2" destOrd="0" presId="urn:microsoft.com/office/officeart/2005/8/layout/orgChart1"/>
    <dgm:cxn modelId="{8A556609-917E-604E-B824-DA6FE1516E25}" type="presParOf" srcId="{C1BBA699-ECB2-3848-9A5A-F89826E02B34}" destId="{74C9252E-29CD-6142-A306-94DC049487D2}" srcOrd="3" destOrd="0" presId="urn:microsoft.com/office/officeart/2005/8/layout/orgChart1"/>
    <dgm:cxn modelId="{7A057B8E-8C38-8248-8A03-DADDF5DD74A7}" type="presParOf" srcId="{74C9252E-29CD-6142-A306-94DC049487D2}" destId="{A5E526E4-9294-0748-92D3-A55C28C22EE6}" srcOrd="0" destOrd="0" presId="urn:microsoft.com/office/officeart/2005/8/layout/orgChart1"/>
    <dgm:cxn modelId="{DAEC3332-B109-D946-8D28-92C15B32EBC1}" type="presParOf" srcId="{A5E526E4-9294-0748-92D3-A55C28C22EE6}" destId="{F06CCCB7-7624-2049-99AB-84A59CFFB78E}" srcOrd="0" destOrd="0" presId="urn:microsoft.com/office/officeart/2005/8/layout/orgChart1"/>
    <dgm:cxn modelId="{6569FE0E-B506-3745-8F3F-50C3F0690294}" type="presParOf" srcId="{A5E526E4-9294-0748-92D3-A55C28C22EE6}" destId="{412FFD2C-1DDC-2D4B-A68B-EF092799984C}" srcOrd="1" destOrd="0" presId="urn:microsoft.com/office/officeart/2005/8/layout/orgChart1"/>
    <dgm:cxn modelId="{A099AFF4-DF41-1944-B5ED-0769110D733B}" type="presParOf" srcId="{74C9252E-29CD-6142-A306-94DC049487D2}" destId="{FC9C7C44-AD82-AE48-B3B5-FD66C810478D}" srcOrd="1" destOrd="0" presId="urn:microsoft.com/office/officeart/2005/8/layout/orgChart1"/>
    <dgm:cxn modelId="{D1A195F3-1D52-4741-B83A-D9B3960F13A4}" type="presParOf" srcId="{74C9252E-29CD-6142-A306-94DC049487D2}" destId="{E72259A3-C426-F640-94C6-C31507D913AC}" srcOrd="2" destOrd="0" presId="urn:microsoft.com/office/officeart/2005/8/layout/orgChart1"/>
    <dgm:cxn modelId="{0F891917-48DB-F84B-88FF-FC09D19E3599}" type="presParOf" srcId="{3178A13D-76C0-2B47-B8F9-E50540E4D22C}" destId="{95D6926A-8221-B641-A3D0-A2AAA5FFAB0A}" srcOrd="2" destOrd="0" presId="urn:microsoft.com/office/officeart/2005/8/layout/orgChart1"/>
    <dgm:cxn modelId="{5C1AB1FB-B1A6-5242-8A59-8893831555E2}" type="presParOf" srcId="{8E868B50-693A-1949-A4BB-20380BB64441}" destId="{35D2F933-85FB-E84B-96B5-CE6181104C61}" srcOrd="2" destOrd="0" presId="urn:microsoft.com/office/officeart/2005/8/layout/orgChart1"/>
    <dgm:cxn modelId="{FE0B38AA-63DD-F848-A06A-25F7E383D69F}" type="presParOf" srcId="{8E868B50-693A-1949-A4BB-20380BB64441}" destId="{74A5BC22-1952-3344-8430-6D2FF39EE1AC}" srcOrd="3" destOrd="0" presId="urn:microsoft.com/office/officeart/2005/8/layout/orgChart1"/>
    <dgm:cxn modelId="{D0D2AD54-FBCC-DE49-8AC2-F698182CDFE2}" type="presParOf" srcId="{74A5BC22-1952-3344-8430-6D2FF39EE1AC}" destId="{14033323-DBE8-1D42-8155-224EE983CA91}" srcOrd="0" destOrd="0" presId="urn:microsoft.com/office/officeart/2005/8/layout/orgChart1"/>
    <dgm:cxn modelId="{AA8F6D1B-5273-8341-A5A2-F86035314A58}" type="presParOf" srcId="{14033323-DBE8-1D42-8155-224EE983CA91}" destId="{AF9C30DF-3F03-C145-A0DE-C9B9B5790CA5}" srcOrd="0" destOrd="0" presId="urn:microsoft.com/office/officeart/2005/8/layout/orgChart1"/>
    <dgm:cxn modelId="{1818F90C-34DB-394F-AE70-261ABDFDE708}" type="presParOf" srcId="{14033323-DBE8-1D42-8155-224EE983CA91}" destId="{B5A63F31-6C24-E04B-AC17-B7F39CC432C4}" srcOrd="1" destOrd="0" presId="urn:microsoft.com/office/officeart/2005/8/layout/orgChart1"/>
    <dgm:cxn modelId="{046ED670-23A0-4E48-888D-AE5DBC3BE562}" type="presParOf" srcId="{74A5BC22-1952-3344-8430-6D2FF39EE1AC}" destId="{18F13600-64AE-E94F-B715-28A44C8659A4}" srcOrd="1" destOrd="0" presId="urn:microsoft.com/office/officeart/2005/8/layout/orgChart1"/>
    <dgm:cxn modelId="{347C968D-1F57-1749-83CA-B6CD9FBDD73E}" type="presParOf" srcId="{18F13600-64AE-E94F-B715-28A44C8659A4}" destId="{45F9987D-CAE7-2B4D-87D6-7F456AD966B6}" srcOrd="0" destOrd="0" presId="urn:microsoft.com/office/officeart/2005/8/layout/orgChart1"/>
    <dgm:cxn modelId="{6DA9E0C3-18D5-644C-8407-9FF06443FFD2}" type="presParOf" srcId="{18F13600-64AE-E94F-B715-28A44C8659A4}" destId="{0DEA7747-7592-FF40-ADBC-CC0112FB57D3}" srcOrd="1" destOrd="0" presId="urn:microsoft.com/office/officeart/2005/8/layout/orgChart1"/>
    <dgm:cxn modelId="{2D994AD2-2459-C344-868D-23A4323296AC}" type="presParOf" srcId="{0DEA7747-7592-FF40-ADBC-CC0112FB57D3}" destId="{EC5C9987-3B51-A442-BF71-B0ECA796F06A}" srcOrd="0" destOrd="0" presId="urn:microsoft.com/office/officeart/2005/8/layout/orgChart1"/>
    <dgm:cxn modelId="{81AFD982-F3EE-DF4D-8366-CE06691B4C58}" type="presParOf" srcId="{EC5C9987-3B51-A442-BF71-B0ECA796F06A}" destId="{1AB853FA-BB52-1B4C-9E4D-75E57AC6CAC4}" srcOrd="0" destOrd="0" presId="urn:microsoft.com/office/officeart/2005/8/layout/orgChart1"/>
    <dgm:cxn modelId="{ED04E51F-913B-8F4B-80A2-7F68E0DBAB95}" type="presParOf" srcId="{EC5C9987-3B51-A442-BF71-B0ECA796F06A}" destId="{BDE7ECC7-D379-FC4F-B444-E7491FBC0179}" srcOrd="1" destOrd="0" presId="urn:microsoft.com/office/officeart/2005/8/layout/orgChart1"/>
    <dgm:cxn modelId="{CAA9DB02-0291-2242-8EB3-A40F70837C8D}" type="presParOf" srcId="{0DEA7747-7592-FF40-ADBC-CC0112FB57D3}" destId="{35EF5BBD-AAE2-7143-8288-39C87C4D7168}" srcOrd="1" destOrd="0" presId="urn:microsoft.com/office/officeart/2005/8/layout/orgChart1"/>
    <dgm:cxn modelId="{098ABB82-5B91-D74F-A01D-DA36F99D32ED}" type="presParOf" srcId="{35EF5BBD-AAE2-7143-8288-39C87C4D7168}" destId="{7F4897E6-43D3-0A45-BF57-C2C05436127C}" srcOrd="0" destOrd="0" presId="urn:microsoft.com/office/officeart/2005/8/layout/orgChart1"/>
    <dgm:cxn modelId="{7E19AADC-1DA6-0C40-8A22-FB820B06A71E}" type="presParOf" srcId="{35EF5BBD-AAE2-7143-8288-39C87C4D7168}" destId="{39866549-C3E8-304B-9A28-B1BCFDAEB99E}" srcOrd="1" destOrd="0" presId="urn:microsoft.com/office/officeart/2005/8/layout/orgChart1"/>
    <dgm:cxn modelId="{339C417E-4771-2E49-8785-023D2B14565B}" type="presParOf" srcId="{39866549-C3E8-304B-9A28-B1BCFDAEB99E}" destId="{3D702292-BC96-0841-A9A7-C2DCF8CB8368}" srcOrd="0" destOrd="0" presId="urn:microsoft.com/office/officeart/2005/8/layout/orgChart1"/>
    <dgm:cxn modelId="{CC17FF7F-6BED-EB4B-A6C8-C5342D7CFFF0}" type="presParOf" srcId="{3D702292-BC96-0841-A9A7-C2DCF8CB8368}" destId="{24D8FE46-887B-5549-851F-CA784CABA354}" srcOrd="0" destOrd="0" presId="urn:microsoft.com/office/officeart/2005/8/layout/orgChart1"/>
    <dgm:cxn modelId="{3ED32B98-20A6-CE44-8874-D183BFBB7AC9}" type="presParOf" srcId="{3D702292-BC96-0841-A9A7-C2DCF8CB8368}" destId="{3C23995F-F0E6-CA44-B311-CC544F54F902}" srcOrd="1" destOrd="0" presId="urn:microsoft.com/office/officeart/2005/8/layout/orgChart1"/>
    <dgm:cxn modelId="{A670E551-169A-2D45-B38D-414ACBBCE160}" type="presParOf" srcId="{39866549-C3E8-304B-9A28-B1BCFDAEB99E}" destId="{7FFEE973-E5DA-B040-8D68-FC558E63E037}" srcOrd="1" destOrd="0" presId="urn:microsoft.com/office/officeart/2005/8/layout/orgChart1"/>
    <dgm:cxn modelId="{5B8B23B2-7006-7E44-93CB-61A04DDC68F3}" type="presParOf" srcId="{39866549-C3E8-304B-9A28-B1BCFDAEB99E}" destId="{F35630D9-F5BC-7848-B58D-B23305D0CDE4}" srcOrd="2" destOrd="0" presId="urn:microsoft.com/office/officeart/2005/8/layout/orgChart1"/>
    <dgm:cxn modelId="{699E3B00-2026-FA43-8BDF-664E4B38E120}" type="presParOf" srcId="{35EF5BBD-AAE2-7143-8288-39C87C4D7168}" destId="{BCE40787-FA57-EC43-B7F8-EDA7FDEDF9EB}" srcOrd="2" destOrd="0" presId="urn:microsoft.com/office/officeart/2005/8/layout/orgChart1"/>
    <dgm:cxn modelId="{642CD218-7AA8-804B-ABB0-CA07F8C84AC6}" type="presParOf" srcId="{35EF5BBD-AAE2-7143-8288-39C87C4D7168}" destId="{18EB633A-5FB1-634E-BF8F-34B1D27A1B45}" srcOrd="3" destOrd="0" presId="urn:microsoft.com/office/officeart/2005/8/layout/orgChart1"/>
    <dgm:cxn modelId="{4F41B60A-42F1-DA46-834C-6F577C937F3F}" type="presParOf" srcId="{18EB633A-5FB1-634E-BF8F-34B1D27A1B45}" destId="{B87F5C3A-7A76-EB49-BB32-9602AFC93316}" srcOrd="0" destOrd="0" presId="urn:microsoft.com/office/officeart/2005/8/layout/orgChart1"/>
    <dgm:cxn modelId="{7D237D44-A404-FE4C-8265-4B40CBB4DAF2}" type="presParOf" srcId="{B87F5C3A-7A76-EB49-BB32-9602AFC93316}" destId="{4EECBD8C-4060-1C42-AD30-FDE4D78B97AD}" srcOrd="0" destOrd="0" presId="urn:microsoft.com/office/officeart/2005/8/layout/orgChart1"/>
    <dgm:cxn modelId="{2A9EC5ED-55C4-4A4E-B813-03FEB4CB518F}" type="presParOf" srcId="{B87F5C3A-7A76-EB49-BB32-9602AFC93316}" destId="{F5F13544-9E3F-6B43-9D75-09FEE522575A}" srcOrd="1" destOrd="0" presId="urn:microsoft.com/office/officeart/2005/8/layout/orgChart1"/>
    <dgm:cxn modelId="{D1D942D3-FBE4-6343-85BC-26BAB0B51738}" type="presParOf" srcId="{18EB633A-5FB1-634E-BF8F-34B1D27A1B45}" destId="{0CD40355-80CD-A84D-89FF-3CF49D1056FB}" srcOrd="1" destOrd="0" presId="urn:microsoft.com/office/officeart/2005/8/layout/orgChart1"/>
    <dgm:cxn modelId="{AD355D1A-73DD-6040-B8A3-2C417326C4B3}" type="presParOf" srcId="{18EB633A-5FB1-634E-BF8F-34B1D27A1B45}" destId="{3781678E-2B8A-C84C-A2DA-6504A81199B6}" srcOrd="2" destOrd="0" presId="urn:microsoft.com/office/officeart/2005/8/layout/orgChart1"/>
    <dgm:cxn modelId="{F7E3D355-78EB-1B44-B344-9A4D625D6BC7}" type="presParOf" srcId="{0DEA7747-7592-FF40-ADBC-CC0112FB57D3}" destId="{E7F3BE24-6EE7-4149-B590-9E48DC3D5A88}" srcOrd="2" destOrd="0" presId="urn:microsoft.com/office/officeart/2005/8/layout/orgChart1"/>
    <dgm:cxn modelId="{972235EA-3EA9-1842-B534-A1DCFA348619}" type="presParOf" srcId="{18F13600-64AE-E94F-B715-28A44C8659A4}" destId="{8155A4E2-AF54-B94E-AD42-EF4EA57200FB}" srcOrd="2" destOrd="0" presId="urn:microsoft.com/office/officeart/2005/8/layout/orgChart1"/>
    <dgm:cxn modelId="{29911A81-7857-704D-80D8-85FF15FBD5B9}" type="presParOf" srcId="{18F13600-64AE-E94F-B715-28A44C8659A4}" destId="{CC6A7BCF-BECB-9047-BFFB-C43A4E8BDCF4}" srcOrd="3" destOrd="0" presId="urn:microsoft.com/office/officeart/2005/8/layout/orgChart1"/>
    <dgm:cxn modelId="{53BBEAAB-5F6B-3A4E-B780-852E1D6D3735}" type="presParOf" srcId="{CC6A7BCF-BECB-9047-BFFB-C43A4E8BDCF4}" destId="{10CD2A2C-CF21-C346-A4AA-4598C3BC9E7E}" srcOrd="0" destOrd="0" presId="urn:microsoft.com/office/officeart/2005/8/layout/orgChart1"/>
    <dgm:cxn modelId="{12A5704E-A379-DA49-8B7C-F2D37128BA41}" type="presParOf" srcId="{10CD2A2C-CF21-C346-A4AA-4598C3BC9E7E}" destId="{358DCF77-081F-3344-808A-C3D19DC16A4D}" srcOrd="0" destOrd="0" presId="urn:microsoft.com/office/officeart/2005/8/layout/orgChart1"/>
    <dgm:cxn modelId="{05C46AB2-4639-4740-AC19-42E831E65645}" type="presParOf" srcId="{10CD2A2C-CF21-C346-A4AA-4598C3BC9E7E}" destId="{2FFEDE59-5945-E24C-81CD-DC37C4209819}" srcOrd="1" destOrd="0" presId="urn:microsoft.com/office/officeart/2005/8/layout/orgChart1"/>
    <dgm:cxn modelId="{98F4F077-F45E-0A44-8C79-6556B77CB92B}" type="presParOf" srcId="{CC6A7BCF-BECB-9047-BFFB-C43A4E8BDCF4}" destId="{0C0E9142-561D-6F41-B37A-1457EC994892}" srcOrd="1" destOrd="0" presId="urn:microsoft.com/office/officeart/2005/8/layout/orgChart1"/>
    <dgm:cxn modelId="{9A4ECABC-9668-3C40-917E-0DA0782D0982}" type="presParOf" srcId="{CC6A7BCF-BECB-9047-BFFB-C43A4E8BDCF4}" destId="{B328D4DA-03AF-6F4D-9A66-91C65D73B51F}" srcOrd="2" destOrd="0" presId="urn:microsoft.com/office/officeart/2005/8/layout/orgChart1"/>
    <dgm:cxn modelId="{AA606929-39ED-6149-912F-85EF64B700AA}" type="presParOf" srcId="{74A5BC22-1952-3344-8430-6D2FF39EE1AC}" destId="{CD7E21E4-C431-4546-BD51-7B8CB07C32CF}" srcOrd="2" destOrd="0" presId="urn:microsoft.com/office/officeart/2005/8/layout/orgChart1"/>
    <dgm:cxn modelId="{61273C4F-FDCA-2B49-8609-AF9D71033A9B}" type="presParOf" srcId="{8E868B50-693A-1949-A4BB-20380BB64441}" destId="{66770993-81E3-544A-A2F3-07CAAEB71DBB}" srcOrd="4" destOrd="0" presId="urn:microsoft.com/office/officeart/2005/8/layout/orgChart1"/>
    <dgm:cxn modelId="{FB035B3F-CAB6-0F42-AF9B-1DB50BAB482E}" type="presParOf" srcId="{8E868B50-693A-1949-A4BB-20380BB64441}" destId="{311ADA41-DC2B-7242-944A-5C77C7E951C9}" srcOrd="5" destOrd="0" presId="urn:microsoft.com/office/officeart/2005/8/layout/orgChart1"/>
    <dgm:cxn modelId="{93936F9C-0622-FA4C-850E-71710A4D130F}" type="presParOf" srcId="{311ADA41-DC2B-7242-944A-5C77C7E951C9}" destId="{DDF2D7CC-EF16-8A48-963D-A718B4BE1E81}" srcOrd="0" destOrd="0" presId="urn:microsoft.com/office/officeart/2005/8/layout/orgChart1"/>
    <dgm:cxn modelId="{1E119B7D-2336-FB4E-8A85-CE3368A9F61D}" type="presParOf" srcId="{DDF2D7CC-EF16-8A48-963D-A718B4BE1E81}" destId="{CB66AAB5-8432-0A44-B2D4-360018B49BBD}" srcOrd="0" destOrd="0" presId="urn:microsoft.com/office/officeart/2005/8/layout/orgChart1"/>
    <dgm:cxn modelId="{9FA6C801-C4B5-5042-8A24-31F07EF63861}" type="presParOf" srcId="{DDF2D7CC-EF16-8A48-963D-A718B4BE1E81}" destId="{593A0AA7-CA1C-3C44-90A5-6A664E087A2C}" srcOrd="1" destOrd="0" presId="urn:microsoft.com/office/officeart/2005/8/layout/orgChart1"/>
    <dgm:cxn modelId="{C24A4038-D085-444C-B5D0-4EA7789FD928}" type="presParOf" srcId="{311ADA41-DC2B-7242-944A-5C77C7E951C9}" destId="{09942F20-F7FD-074F-AAAC-51476C5359BE}" srcOrd="1" destOrd="0" presId="urn:microsoft.com/office/officeart/2005/8/layout/orgChart1"/>
    <dgm:cxn modelId="{544E6253-9E4C-CD44-86A6-9F0501227C4B}" type="presParOf" srcId="{09942F20-F7FD-074F-AAAC-51476C5359BE}" destId="{C56A1525-C4FF-BE47-99C5-F1D7DB145AB3}" srcOrd="0" destOrd="0" presId="urn:microsoft.com/office/officeart/2005/8/layout/orgChart1"/>
    <dgm:cxn modelId="{1B83715F-39E5-F641-94ED-772F8058E8FC}" type="presParOf" srcId="{09942F20-F7FD-074F-AAAC-51476C5359BE}" destId="{3251A573-74F8-5248-B4F5-B6383B19B5A1}" srcOrd="1" destOrd="0" presId="urn:microsoft.com/office/officeart/2005/8/layout/orgChart1"/>
    <dgm:cxn modelId="{7364B437-E142-F641-A092-53A41A966095}" type="presParOf" srcId="{3251A573-74F8-5248-B4F5-B6383B19B5A1}" destId="{B1428CB0-E992-144D-B8EA-599A4C6C5CD4}" srcOrd="0" destOrd="0" presId="urn:microsoft.com/office/officeart/2005/8/layout/orgChart1"/>
    <dgm:cxn modelId="{C57122F9-0363-A942-8412-E6BE2690DFCD}" type="presParOf" srcId="{B1428CB0-E992-144D-B8EA-599A4C6C5CD4}" destId="{B74F8760-D699-AA4E-AE9F-4F51488BEB23}" srcOrd="0" destOrd="0" presId="urn:microsoft.com/office/officeart/2005/8/layout/orgChart1"/>
    <dgm:cxn modelId="{683FDFEF-E263-5946-A536-6FB7E96E1775}" type="presParOf" srcId="{B1428CB0-E992-144D-B8EA-599A4C6C5CD4}" destId="{1249265C-61E0-704C-98D9-C54B890B4FE2}" srcOrd="1" destOrd="0" presId="urn:microsoft.com/office/officeart/2005/8/layout/orgChart1"/>
    <dgm:cxn modelId="{B83A2253-104F-CF4F-898D-EF3E33F3C89E}" type="presParOf" srcId="{3251A573-74F8-5248-B4F5-B6383B19B5A1}" destId="{93C29486-754E-7245-835E-960D58CC255A}" srcOrd="1" destOrd="0" presId="urn:microsoft.com/office/officeart/2005/8/layout/orgChart1"/>
    <dgm:cxn modelId="{6EEFD729-7950-8048-ABED-A398264EAB80}" type="presParOf" srcId="{3251A573-74F8-5248-B4F5-B6383B19B5A1}" destId="{903B65C2-0C63-5A46-9EDB-1A4ED150FE7C}" srcOrd="2" destOrd="0" presId="urn:microsoft.com/office/officeart/2005/8/layout/orgChart1"/>
    <dgm:cxn modelId="{A2E431CC-AB3F-5046-B884-7B4A26C94596}" type="presParOf" srcId="{09942F20-F7FD-074F-AAAC-51476C5359BE}" destId="{8B293187-45AE-134C-AD3E-91F2C0BC1D1E}" srcOrd="2" destOrd="0" presId="urn:microsoft.com/office/officeart/2005/8/layout/orgChart1"/>
    <dgm:cxn modelId="{3644282E-19C7-4D4F-97FC-3B5910EE5AD2}" type="presParOf" srcId="{09942F20-F7FD-074F-AAAC-51476C5359BE}" destId="{41DF70DB-966B-4649-829F-29DB5FB7AF8C}" srcOrd="3" destOrd="0" presId="urn:microsoft.com/office/officeart/2005/8/layout/orgChart1"/>
    <dgm:cxn modelId="{73987A8B-D306-8D4B-949F-11DC88089AE4}" type="presParOf" srcId="{41DF70DB-966B-4649-829F-29DB5FB7AF8C}" destId="{BDD629FE-6814-2641-B7B8-FF2377A86081}" srcOrd="0" destOrd="0" presId="urn:microsoft.com/office/officeart/2005/8/layout/orgChart1"/>
    <dgm:cxn modelId="{90BC6909-E646-764A-88C9-7E1899D4EC13}" type="presParOf" srcId="{BDD629FE-6814-2641-B7B8-FF2377A86081}" destId="{5F3B5918-3E3F-CE4C-AB83-E00D4099AA39}" srcOrd="0" destOrd="0" presId="urn:microsoft.com/office/officeart/2005/8/layout/orgChart1"/>
    <dgm:cxn modelId="{2192197C-B643-3746-BB45-951E0C558758}" type="presParOf" srcId="{BDD629FE-6814-2641-B7B8-FF2377A86081}" destId="{7D2D90BC-2981-8A41-9E82-FF1598689E67}" srcOrd="1" destOrd="0" presId="urn:microsoft.com/office/officeart/2005/8/layout/orgChart1"/>
    <dgm:cxn modelId="{68BACDCF-0999-254A-B9D9-8F2BC1F45642}" type="presParOf" srcId="{41DF70DB-966B-4649-829F-29DB5FB7AF8C}" destId="{AFFF075B-7926-2A47-9F04-F5483A8FBC4C}" srcOrd="1" destOrd="0" presId="urn:microsoft.com/office/officeart/2005/8/layout/orgChart1"/>
    <dgm:cxn modelId="{C43AD387-181D-2A45-93F7-800F49B7A5B1}" type="presParOf" srcId="{41DF70DB-966B-4649-829F-29DB5FB7AF8C}" destId="{AB1E20BB-64FC-5740-B8D3-58041887F124}" srcOrd="2" destOrd="0" presId="urn:microsoft.com/office/officeart/2005/8/layout/orgChart1"/>
    <dgm:cxn modelId="{DB970AEE-111F-834E-A81B-2CBA300CFE1D}" type="presParOf" srcId="{311ADA41-DC2B-7242-944A-5C77C7E951C9}" destId="{E4ED48DD-E401-0B45-82F7-02B6987C0238}" srcOrd="2" destOrd="0" presId="urn:microsoft.com/office/officeart/2005/8/layout/orgChart1"/>
    <dgm:cxn modelId="{430644B4-C9AC-4648-A2EA-696F30236379}" type="presParOf" srcId="{E6CAC56D-05DA-AE47-8B35-28720C351EE5}" destId="{80E706AB-1BAA-834C-95DC-587C229D442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3187-45AE-134C-AD3E-91F2C0BC1D1E}">
      <dsp:nvSpPr>
        <dsp:cNvPr id="0" name=""/>
        <dsp:cNvSpPr/>
      </dsp:nvSpPr>
      <dsp:spPr>
        <a:xfrm>
          <a:off x="4683735" y="1441382"/>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C56A1525-C4FF-BE47-99C5-F1D7DB145AB3}">
      <dsp:nvSpPr>
        <dsp:cNvPr id="0" name=""/>
        <dsp:cNvSpPr/>
      </dsp:nvSpPr>
      <dsp:spPr>
        <a:xfrm>
          <a:off x="4683735" y="1441382"/>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66770993-81E3-544A-A2F3-07CAAEB71DBB}">
      <dsp:nvSpPr>
        <dsp:cNvPr id="0" name=""/>
        <dsp:cNvSpPr/>
      </dsp:nvSpPr>
      <dsp:spPr>
        <a:xfrm>
          <a:off x="3000286" y="596683"/>
          <a:ext cx="2159335" cy="249840"/>
        </a:xfrm>
        <a:custGeom>
          <a:avLst/>
          <a:gdLst/>
          <a:ahLst/>
          <a:cxnLst/>
          <a:rect l="0" t="0" r="0" b="0"/>
          <a:pathLst>
            <a:path>
              <a:moveTo>
                <a:pt x="0" y="0"/>
              </a:moveTo>
              <a:lnTo>
                <a:pt x="0" y="105271"/>
              </a:lnTo>
              <a:lnTo>
                <a:pt x="1819698" y="105271"/>
              </a:lnTo>
              <a:lnTo>
                <a:pt x="1819698"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8155A4E2-AF54-B94E-AD42-EF4EA57200FB}">
      <dsp:nvSpPr>
        <dsp:cNvPr id="0" name=""/>
        <dsp:cNvSpPr/>
      </dsp:nvSpPr>
      <dsp:spPr>
        <a:xfrm>
          <a:off x="3297715" y="1441382"/>
          <a:ext cx="719778" cy="249840"/>
        </a:xfrm>
        <a:custGeom>
          <a:avLst/>
          <a:gdLst/>
          <a:ahLst/>
          <a:cxnLst/>
          <a:rect l="0" t="0" r="0" b="0"/>
          <a:pathLst>
            <a:path>
              <a:moveTo>
                <a:pt x="0" y="0"/>
              </a:moveTo>
              <a:lnTo>
                <a:pt x="0" y="105271"/>
              </a:lnTo>
              <a:lnTo>
                <a:pt x="606566" y="105271"/>
              </a:lnTo>
              <a:lnTo>
                <a:pt x="606566" y="210543"/>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BCE40787-FA57-EC43-B7F8-EDA7FDEDF9EB}">
      <dsp:nvSpPr>
        <dsp:cNvPr id="0" name=""/>
        <dsp:cNvSpPr/>
      </dsp:nvSpPr>
      <dsp:spPr>
        <a:xfrm>
          <a:off x="2102050" y="2286081"/>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F4897E6-43D3-0A45-BF57-C2C05436127C}">
      <dsp:nvSpPr>
        <dsp:cNvPr id="0" name=""/>
        <dsp:cNvSpPr/>
      </dsp:nvSpPr>
      <dsp:spPr>
        <a:xfrm>
          <a:off x="2102050" y="2286081"/>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45F9987D-CAE7-2B4D-87D6-7F456AD966B6}">
      <dsp:nvSpPr>
        <dsp:cNvPr id="0" name=""/>
        <dsp:cNvSpPr/>
      </dsp:nvSpPr>
      <dsp:spPr>
        <a:xfrm>
          <a:off x="2577937" y="1441382"/>
          <a:ext cx="719778" cy="249840"/>
        </a:xfrm>
        <a:custGeom>
          <a:avLst/>
          <a:gdLst/>
          <a:ahLst/>
          <a:cxnLst/>
          <a:rect l="0" t="0" r="0" b="0"/>
          <a:pathLst>
            <a:path>
              <a:moveTo>
                <a:pt x="606566" y="0"/>
              </a:moveTo>
              <a:lnTo>
                <a:pt x="606566" y="105271"/>
              </a:lnTo>
              <a:lnTo>
                <a:pt x="0" y="105271"/>
              </a:lnTo>
              <a:lnTo>
                <a:pt x="0" y="210543"/>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35D2F933-85FB-E84B-96B5-CE6181104C61}">
      <dsp:nvSpPr>
        <dsp:cNvPr id="0" name=""/>
        <dsp:cNvSpPr/>
      </dsp:nvSpPr>
      <dsp:spPr>
        <a:xfrm>
          <a:off x="3000286" y="596683"/>
          <a:ext cx="297429" cy="249840"/>
        </a:xfrm>
        <a:custGeom>
          <a:avLst/>
          <a:gdLst/>
          <a:ahLst/>
          <a:cxnLst/>
          <a:rect l="0" t="0" r="0" b="0"/>
          <a:pathLst>
            <a:path>
              <a:moveTo>
                <a:pt x="0" y="0"/>
              </a:moveTo>
              <a:lnTo>
                <a:pt x="0" y="105271"/>
              </a:lnTo>
              <a:lnTo>
                <a:pt x="250647" y="105271"/>
              </a:lnTo>
              <a:lnTo>
                <a:pt x="250647"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1829673E-FDF6-7C46-9240-533D55AD96E1}">
      <dsp:nvSpPr>
        <dsp:cNvPr id="0" name=""/>
        <dsp:cNvSpPr/>
      </dsp:nvSpPr>
      <dsp:spPr>
        <a:xfrm>
          <a:off x="365064" y="1441382"/>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A3E674B-8CD4-6443-9CCB-D270E1E2E574}">
      <dsp:nvSpPr>
        <dsp:cNvPr id="0" name=""/>
        <dsp:cNvSpPr/>
      </dsp:nvSpPr>
      <dsp:spPr>
        <a:xfrm>
          <a:off x="365064" y="1441382"/>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4503AF86-CFD3-8B48-8DE6-4B79BEC8D14B}">
      <dsp:nvSpPr>
        <dsp:cNvPr id="0" name=""/>
        <dsp:cNvSpPr/>
      </dsp:nvSpPr>
      <dsp:spPr>
        <a:xfrm>
          <a:off x="840950" y="596683"/>
          <a:ext cx="2159335" cy="249840"/>
        </a:xfrm>
        <a:custGeom>
          <a:avLst/>
          <a:gdLst/>
          <a:ahLst/>
          <a:cxnLst/>
          <a:rect l="0" t="0" r="0" b="0"/>
          <a:pathLst>
            <a:path>
              <a:moveTo>
                <a:pt x="1819698" y="0"/>
              </a:moveTo>
              <a:lnTo>
                <a:pt x="1819698" y="105271"/>
              </a:lnTo>
              <a:lnTo>
                <a:pt x="0" y="105271"/>
              </a:lnTo>
              <a:lnTo>
                <a:pt x="0"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C1FDD2EB-59F4-B545-9F1F-DB1275FC5A68}">
      <dsp:nvSpPr>
        <dsp:cNvPr id="0" name=""/>
        <dsp:cNvSpPr/>
      </dsp:nvSpPr>
      <dsp:spPr>
        <a:xfrm>
          <a:off x="2405428" y="1825"/>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Product</a:t>
          </a:r>
        </a:p>
      </dsp:txBody>
      <dsp:txXfrm>
        <a:off x="2405428" y="1825"/>
        <a:ext cx="1189716" cy="594858"/>
      </dsp:txXfrm>
    </dsp:sp>
    <dsp:sp modelId="{5E520E97-E759-EE4D-BB5B-396426E0BD39}">
      <dsp:nvSpPr>
        <dsp:cNvPr id="0" name=""/>
        <dsp:cNvSpPr/>
      </dsp:nvSpPr>
      <dsp:spPr>
        <a:xfrm>
          <a:off x="246092"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Book</a:t>
          </a:r>
        </a:p>
      </dsp:txBody>
      <dsp:txXfrm>
        <a:off x="246092" y="846524"/>
        <a:ext cx="1189716" cy="594858"/>
      </dsp:txXfrm>
    </dsp:sp>
    <dsp:sp modelId="{B4247BDC-F99D-5C4D-B745-0CD38B776282}">
      <dsp:nvSpPr>
        <dsp:cNvPr id="0" name=""/>
        <dsp:cNvSpPr/>
      </dsp:nvSpPr>
      <dsp:spPr>
        <a:xfrm>
          <a:off x="543521"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543521" y="1691222"/>
        <a:ext cx="1189716" cy="594858"/>
      </dsp:txXfrm>
    </dsp:sp>
    <dsp:sp modelId="{F06CCCB7-7624-2049-99AB-84A59CFFB78E}">
      <dsp:nvSpPr>
        <dsp:cNvPr id="0" name=""/>
        <dsp:cNvSpPr/>
      </dsp:nvSpPr>
      <dsp:spPr>
        <a:xfrm>
          <a:off x="543521"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Non-Fiction</a:t>
          </a:r>
        </a:p>
      </dsp:txBody>
      <dsp:txXfrm>
        <a:off x="543521" y="2535921"/>
        <a:ext cx="1189716" cy="594858"/>
      </dsp:txXfrm>
    </dsp:sp>
    <dsp:sp modelId="{AF9C30DF-3F03-C145-A0DE-C9B9B5790CA5}">
      <dsp:nvSpPr>
        <dsp:cNvPr id="0" name=""/>
        <dsp:cNvSpPr/>
      </dsp:nvSpPr>
      <dsp:spPr>
        <a:xfrm>
          <a:off x="2702857"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eBook</a:t>
          </a:r>
        </a:p>
      </dsp:txBody>
      <dsp:txXfrm>
        <a:off x="2702857" y="846524"/>
        <a:ext cx="1189716" cy="594858"/>
      </dsp:txXfrm>
    </dsp:sp>
    <dsp:sp modelId="{1AB853FA-BB52-1B4C-9E4D-75E57AC6CAC4}">
      <dsp:nvSpPr>
        <dsp:cNvPr id="0" name=""/>
        <dsp:cNvSpPr/>
      </dsp:nvSpPr>
      <dsp:spPr>
        <a:xfrm>
          <a:off x="1983078"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Non-</a:t>
          </a:r>
        </a:p>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1983078" y="1691222"/>
        <a:ext cx="1189716" cy="594858"/>
      </dsp:txXfrm>
    </dsp:sp>
    <dsp:sp modelId="{24D8FE46-887B-5549-851F-CA784CABA354}">
      <dsp:nvSpPr>
        <dsp:cNvPr id="0" name=""/>
        <dsp:cNvSpPr/>
      </dsp:nvSpPr>
      <dsp:spPr>
        <a:xfrm>
          <a:off x="2280507"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History</a:t>
          </a:r>
        </a:p>
      </dsp:txBody>
      <dsp:txXfrm>
        <a:off x="2280507" y="2535921"/>
        <a:ext cx="1189716" cy="594858"/>
      </dsp:txXfrm>
    </dsp:sp>
    <dsp:sp modelId="{4EECBD8C-4060-1C42-AD30-FDE4D78B97AD}">
      <dsp:nvSpPr>
        <dsp:cNvPr id="0" name=""/>
        <dsp:cNvSpPr/>
      </dsp:nvSpPr>
      <dsp:spPr>
        <a:xfrm>
          <a:off x="2280507" y="3380620"/>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Science</a:t>
          </a:r>
        </a:p>
      </dsp:txBody>
      <dsp:txXfrm>
        <a:off x="2280507" y="3380620"/>
        <a:ext cx="1189716" cy="594858"/>
      </dsp:txXfrm>
    </dsp:sp>
    <dsp:sp modelId="{358DCF77-081F-3344-808A-C3D19DC16A4D}">
      <dsp:nvSpPr>
        <dsp:cNvPr id="0" name=""/>
        <dsp:cNvSpPr/>
      </dsp:nvSpPr>
      <dsp:spPr>
        <a:xfrm>
          <a:off x="3422635"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3422635" y="1691222"/>
        <a:ext cx="1189716" cy="594858"/>
      </dsp:txXfrm>
    </dsp:sp>
    <dsp:sp modelId="{CB66AAB5-8432-0A44-B2D4-360018B49BBD}">
      <dsp:nvSpPr>
        <dsp:cNvPr id="0" name=""/>
        <dsp:cNvSpPr/>
      </dsp:nvSpPr>
      <dsp:spPr>
        <a:xfrm>
          <a:off x="4564763"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Video</a:t>
          </a:r>
        </a:p>
      </dsp:txBody>
      <dsp:txXfrm>
        <a:off x="4564763" y="846524"/>
        <a:ext cx="1189716" cy="594858"/>
      </dsp:txXfrm>
    </dsp:sp>
    <dsp:sp modelId="{B74F8760-D699-AA4E-AE9F-4F51488BEB23}">
      <dsp:nvSpPr>
        <dsp:cNvPr id="0" name=""/>
        <dsp:cNvSpPr/>
      </dsp:nvSpPr>
      <dsp:spPr>
        <a:xfrm>
          <a:off x="4862192"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Online</a:t>
          </a:r>
        </a:p>
      </dsp:txBody>
      <dsp:txXfrm>
        <a:off x="4862192" y="1691222"/>
        <a:ext cx="1189716" cy="594858"/>
      </dsp:txXfrm>
    </dsp:sp>
    <dsp:sp modelId="{5F3B5918-3E3F-CE4C-AB83-E00D4099AA39}">
      <dsp:nvSpPr>
        <dsp:cNvPr id="0" name=""/>
        <dsp:cNvSpPr/>
      </dsp:nvSpPr>
      <dsp:spPr>
        <a:xfrm>
          <a:off x="4862192"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DVD</a:t>
          </a:r>
        </a:p>
      </dsp:txBody>
      <dsp:txXfrm>
        <a:off x="4862192" y="2535921"/>
        <a:ext cx="1189716" cy="59485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4/17/25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4/17/25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4C457AB9-3BFC-4073-B22E-4956C57EECC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28724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487C4D67-3A9F-42B6-82B2-2B1E3CE0D62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39146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BF98A016-F54F-4898-8554-458A48F2F13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30991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2F482EFC-DA03-4276-85F4-EF7CA60623D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50819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A197FB18-F33B-4585-AE4B-7195EC71C23B}"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48408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49571464-BC2A-4607-9109-DE5DFF5600A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27044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67BF320E-3154-48B9-AFD3-84664BED856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65610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181FFE9-0679-4531-AB67-8E0EAB444F9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E9D46A0-8FB9-4F36-8A68-841EE000AD2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DA3BC2A-3044-458B-B1BD-DEB1040FB7F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96810-8BAD-97F7-FF17-BADCBEFA9345}"/>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84DD705D-28B4-12A9-3463-405E479378E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02A43DD8-3162-02AE-74BD-F805331FE3A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9A47C0E3-DD14-6506-9F69-E1DE3E82535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37457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470FF04-BD4D-47CF-853F-6CFC89ED42D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C98D951-B8BF-4FE7-8FF8-B9812C3DBA9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BAB2A54-CE49-40F1-BE38-E3DCEF43F85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3120282-FA19-4407-98A6-B549395434D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B704F0-BAEA-48FC-A020-011B0A01BDD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9AF8D3E-D4BC-4C85-BC46-168123D4B1D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589F052-F191-428D-AF67-B65E8960DD5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78FB941-5722-4BA5-84DF-FC78527A2BB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937B947-B885-486A-9E0E-5DB5F2D174C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3F68DF0-6905-4D9D-ACCA-81F50CE25A4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939A9-492F-CC49-C508-A8A5B908754D}"/>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8C7746C-4221-D316-38D0-0D4E7A76120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8FD8D36C-0C8B-22A1-45C1-F08BDDEC2E7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600F387-DAB6-F8C7-9829-59175183CA3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857518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7114055-A8AE-4C05-AC7A-46A0B6A2948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BD038-6D88-14D7-E8E9-2220B8288252}"/>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BD44B080-B0FF-3629-08F7-BDC17CFA2BC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3369F85E-183B-8B05-C984-265EDE11EC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0FECEDB-B67B-2B09-7388-1659674CF56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13875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A3F274-ADFB-4FD5-B757-CBCB08A81F9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319797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ED35618-7C48-4401-8AA7-EE46D6EA65B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0290" name="Rectangle 2"/>
          <p:cNvSpPr>
            <a:spLocks noGrp="1" noRot="1" noChangeAspect="1" noChangeArrowheads="1" noTextEdit="1"/>
          </p:cNvSpPr>
          <p:nvPr>
            <p:ph type="sldImg"/>
          </p:nvPr>
        </p:nvSpPr>
        <p:spPr>
          <a:xfrm>
            <a:off x="406400" y="696913"/>
            <a:ext cx="6188075" cy="3481387"/>
          </a:xfrm>
          <a:ln/>
        </p:spPr>
      </p:sp>
      <p:sp>
        <p:nvSpPr>
          <p:cNvPr id="140291"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192187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311A0-4DAD-0D18-7144-7D17C8ABAEBE}"/>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828F43D-4C29-DC14-12D5-4A27A22B4E0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A98EB6B0-1911-7953-C68C-0BE58A83F08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DF517FC5-D241-B58C-BECA-581BE9E0BB9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940274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58</a:t>
            </a:fld>
            <a:endParaRPr lang="en-US" altLang="en-US"/>
          </a:p>
        </p:txBody>
      </p:sp>
    </p:spTree>
    <p:extLst>
      <p:ext uri="{BB962C8B-B14F-4D97-AF65-F5344CB8AC3E}">
        <p14:creationId xmlns:p14="http://schemas.microsoft.com/office/powerpoint/2010/main" val="3202527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76F1A6D1-0721-4D26-A1A3-1AB4D70577E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12941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89702E69-A796-456C-8856-48AD9C8C9A4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dirty="0"/>
              <a:t>If a lock cannot be granted, the requesting transaction is made to wait till all incompatible locks held by other transactions have been released.  The lock is then granted.</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514123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828A582B-3CD1-4357-870E-F2BE1FD49E7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50060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DB58FF41-950F-4F96-8279-E010A1BE69B8}"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81828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223A6097-897E-46D6-809E-2E2D3FD64F82}"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37270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F982EC89-B20C-4094-938B-231411E2148A}"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71191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CFDC9EC4-5C98-44E9-9772-DADA868FE973}"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Cover-6Ed">
            <a:extLst>
              <a:ext uri="{FF2B5EF4-FFF2-40B4-BE49-F238E27FC236}">
                <a16:creationId xmlns:a16="http://schemas.microsoft.com/office/drawing/2014/main" id="{5F8709C0-BCA3-4293-869D-7D16F67CF97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5915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37424" y="826873"/>
            <a:ext cx="840812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1136153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37F29D90-88FA-402A-BEA8-1EF51CAB6752}" type="slidenum">
              <a:rPr lang="en-US" altLang="en-US" smtClean="0"/>
              <a:pPr>
                <a:defRPr/>
              </a:pPr>
              <a:t>‹#›</a:t>
            </a:fld>
            <a:endParaRPr lang="en-US" altLang="en-US"/>
          </a:p>
        </p:txBody>
      </p:sp>
    </p:spTree>
    <p:extLst>
      <p:ext uri="{BB962C8B-B14F-4D97-AF65-F5344CB8AC3E}">
        <p14:creationId xmlns:p14="http://schemas.microsoft.com/office/powerpoint/2010/main" val="1573908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E5F592F4-3A7D-46E7-98AB-5C544D380A1B}"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a:lvl2pPr>
            <a:lvl3pPr marL="814388" indent="-171450">
              <a:buSzPct val="10000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SzPct val="100000"/>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0646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574C0E4B-79D4-46C0-883C-5BC043062C35}" type="slidenum">
              <a:rPr lang="en-US" altLang="en-US" smtClean="0"/>
              <a:pPr>
                <a:defRPr/>
              </a:pPr>
              <a:t>‹#›</a:t>
            </a:fld>
            <a:endParaRPr lang="en-US" altLang="en-US"/>
          </a:p>
        </p:txBody>
      </p:sp>
    </p:spTree>
    <p:extLst>
      <p:ext uri="{BB962C8B-B14F-4D97-AF65-F5344CB8AC3E}">
        <p14:creationId xmlns:p14="http://schemas.microsoft.com/office/powerpoint/2010/main" val="17307078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4857284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AA16F0F5-1220-4B86-AECD-B7BEE6E1BE7F}" type="slidenum">
              <a:rPr lang="en-US" altLang="en-US" smtClean="0"/>
              <a:pPr>
                <a:defRPr/>
              </a:pPr>
              <a:t>‹#›</a:t>
            </a:fld>
            <a:endParaRPr lang="en-US" altLang="en-US"/>
          </a:p>
        </p:txBody>
      </p:sp>
    </p:spTree>
    <p:extLst>
      <p:ext uri="{BB962C8B-B14F-4D97-AF65-F5344CB8AC3E}">
        <p14:creationId xmlns:p14="http://schemas.microsoft.com/office/powerpoint/2010/main" val="1137912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2725D68A-6EDF-45EE-BBA8-637BD793E613}" type="slidenum">
              <a:rPr lang="en-US" altLang="en-US" smtClean="0"/>
              <a:pPr>
                <a:defRPr/>
              </a:pPr>
              <a:t>‹#›</a:t>
            </a:fld>
            <a:endParaRPr lang="en-US" altLang="en-US"/>
          </a:p>
        </p:txBody>
      </p:sp>
    </p:spTree>
    <p:extLst>
      <p:ext uri="{BB962C8B-B14F-4D97-AF65-F5344CB8AC3E}">
        <p14:creationId xmlns:p14="http://schemas.microsoft.com/office/powerpoint/2010/main" val="3852160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6D035670-FB96-4DB8-BA64-B31D7C042BD4}" type="slidenum">
              <a:rPr lang="en-US" altLang="en-US" smtClean="0"/>
              <a:pPr>
                <a:defRPr/>
              </a:pPr>
              <a:t>‹#›</a:t>
            </a:fld>
            <a:endParaRPr lang="en-US" altLang="en-US"/>
          </a:p>
        </p:txBody>
      </p:sp>
    </p:spTree>
    <p:extLst>
      <p:ext uri="{BB962C8B-B14F-4D97-AF65-F5344CB8AC3E}">
        <p14:creationId xmlns:p14="http://schemas.microsoft.com/office/powerpoint/2010/main" val="26377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6BE145AF-6EF6-4D3F-9F5A-D9A01965DFCC}" type="slidenum">
              <a:rPr lang="en-US" altLang="en-US" smtClean="0"/>
              <a:pPr>
                <a:defRPr/>
              </a:pPr>
              <a:t>‹#›</a:t>
            </a:fld>
            <a:endParaRPr lang="en-US" altLang="en-US"/>
          </a:p>
        </p:txBody>
      </p:sp>
    </p:spTree>
    <p:extLst>
      <p:ext uri="{BB962C8B-B14F-4D97-AF65-F5344CB8AC3E}">
        <p14:creationId xmlns:p14="http://schemas.microsoft.com/office/powerpoint/2010/main" val="1537682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330473E3-C97D-4F1E-BBB4-46F84DAEF79D}" type="slidenum">
              <a:rPr lang="en-US" altLang="en-US" smtClean="0"/>
              <a:pPr>
                <a:defRPr/>
              </a:pPr>
              <a:t>‹#›</a:t>
            </a:fld>
            <a:endParaRPr lang="en-US" altLang="en-US"/>
          </a:p>
        </p:txBody>
      </p:sp>
    </p:spTree>
    <p:extLst>
      <p:ext uri="{BB962C8B-B14F-4D97-AF65-F5344CB8AC3E}">
        <p14:creationId xmlns:p14="http://schemas.microsoft.com/office/powerpoint/2010/main" val="5007206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C2ED80F2-B6B5-42D7-B641-5532DED86820}" type="slidenum">
              <a:rPr lang="en-US" altLang="en-US"/>
              <a:pPr>
                <a:defRPr/>
              </a:pPr>
              <a:t>‹#›</a:t>
            </a:fld>
            <a:endParaRPr lang="en-US" altLang="en-US"/>
          </a:p>
        </p:txBody>
      </p:sp>
    </p:spTree>
    <p:extLst>
      <p:ext uri="{BB962C8B-B14F-4D97-AF65-F5344CB8AC3E}">
        <p14:creationId xmlns:p14="http://schemas.microsoft.com/office/powerpoint/2010/main" val="9756446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32663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2503653" y="4294585"/>
            <a:ext cx="4036682" cy="715581"/>
          </a:xfrm>
          <a:prstGeom prst="rect">
            <a:avLst/>
          </a:prstGeom>
          <a:noFill/>
          <a:ln>
            <a:noFill/>
          </a:ln>
          <a:extLst>
            <a:ext uri="{909E8E84-426E-40dd-AFC4-6F175D3DCCD1}"/>
            <a:ext uri="{91240B29-F687-4f45-9708-019B960494DF}"/>
          </a:extLst>
        </p:spPr>
        <p:txBody>
          <a:bodyPr wrap="none">
            <a:spAutoFit/>
          </a:bodyPr>
          <a:lstStyle/>
          <a:p>
            <a:pPr algn="ctr">
              <a:spcBef>
                <a:spcPct val="50000"/>
              </a:spcBef>
              <a:defRPr/>
            </a:pPr>
            <a:r>
              <a:rPr lang="en-US" b="1" dirty="0">
                <a:solidFill>
                  <a:srgbClr val="002060"/>
                </a:solidFill>
                <a:latin typeface="Helvetica" charset="0"/>
              </a:rPr>
              <a:t>Database System Concepts, 7</a:t>
            </a:r>
            <a:r>
              <a:rPr lang="en-US" b="1" baseline="30000" dirty="0">
                <a:solidFill>
                  <a:srgbClr val="002060"/>
                </a:solidFill>
                <a:latin typeface="Helvetica" charset="0"/>
              </a:rPr>
              <a:t>th</a:t>
            </a:r>
            <a:r>
              <a:rPr lang="en-US" b="1" dirty="0">
                <a:solidFill>
                  <a:srgbClr val="002060"/>
                </a:solidFill>
                <a:latin typeface="Helvetica" charset="0"/>
              </a:rPr>
              <a:t> Ed</a:t>
            </a:r>
            <a:r>
              <a:rPr lang="en-US" dirty="0">
                <a:solidFill>
                  <a:srgbClr val="002060"/>
                </a:solidFill>
                <a:latin typeface="Helvetica" charset="0"/>
              </a:rPr>
              <a:t>.</a:t>
            </a:r>
          </a:p>
          <a:p>
            <a:pPr algn="ctr">
              <a:spcBef>
                <a:spcPct val="50000"/>
              </a:spcBef>
              <a:defRPr/>
            </a:pPr>
            <a:r>
              <a:rPr lang="en-US" sz="900" b="1" dirty="0">
                <a:solidFill>
                  <a:srgbClr val="002060"/>
                </a:solidFill>
                <a:latin typeface="Helvetica" charset="0"/>
              </a:rPr>
              <a:t>©Silberschatz, Korth and Sudarshan</a:t>
            </a:r>
            <a:br>
              <a:rPr lang="en-US" sz="900" b="1" dirty="0">
                <a:solidFill>
                  <a:srgbClr val="002060"/>
                </a:solidFill>
                <a:latin typeface="Helvetica" charset="0"/>
              </a:rPr>
            </a:br>
            <a:r>
              <a:rPr lang="en-US" sz="900" b="1" dirty="0">
                <a:solidFill>
                  <a:srgbClr val="002060"/>
                </a:solidFill>
                <a:latin typeface="Helvetica" charset="0"/>
              </a:rPr>
              <a:t>See </a:t>
            </a:r>
            <a:r>
              <a:rPr lang="en-US" sz="900" b="1" dirty="0">
                <a:solidFill>
                  <a:srgbClr val="002060"/>
                </a:solidFill>
                <a:latin typeface="Helvetica" charset="0"/>
                <a:hlinkClick r:id="rId2"/>
              </a:rPr>
              <a:t>www.db-book.com</a:t>
            </a:r>
            <a:r>
              <a:rPr lang="en-US" sz="900" b="1" dirty="0">
                <a:solidFill>
                  <a:srgbClr val="002060"/>
                </a:solidFill>
                <a:latin typeface="Helvetica" charset="0"/>
              </a:rPr>
              <a:t> for conditions on re-use </a:t>
            </a:r>
          </a:p>
        </p:txBody>
      </p:sp>
      <p:pic>
        <p:nvPicPr>
          <p:cNvPr id="6" name="Picture 8" descr="Cover-6Ed"/>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6354"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5"/>
          <p:cNvSpPr>
            <a:spLocks noGrp="1" noChangeArrowheads="1"/>
          </p:cNvSpPr>
          <p:nvPr>
            <p:ph type="sldNum" sz="quarter" idx="10"/>
          </p:nvPr>
        </p:nvSpPr>
        <p:spPr bwMode="auto">
          <a:xfrm>
            <a:off x="6596063" y="4663679"/>
            <a:ext cx="190500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578963"/>
                </a:solidFill>
                <a:latin typeface="Times New Roman" panose="02020603050405020304" pitchFamily="18" charset="0"/>
              </a:defRPr>
            </a:lvl1pPr>
          </a:lstStyle>
          <a:p>
            <a:fld id="{CFDC9EC4-5C98-44E9-9772-DADA868FE973}" type="slidenum">
              <a:rPr lang="en-US" altLang="en-US"/>
              <a:pPr/>
              <a:t>‹#›</a:t>
            </a:fld>
            <a:endParaRPr lang="en-US" altLang="en-US"/>
          </a:p>
        </p:txBody>
      </p:sp>
    </p:spTree>
    <p:extLst>
      <p:ext uri="{BB962C8B-B14F-4D97-AF65-F5344CB8AC3E}">
        <p14:creationId xmlns:p14="http://schemas.microsoft.com/office/powerpoint/2010/main" val="23472312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76288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37424" y="826873"/>
            <a:ext cx="840812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xfrm>
            <a:off x="6778487" y="4791518"/>
            <a:ext cx="1905000" cy="342900"/>
          </a:xfrm>
          <a:ln/>
        </p:spPr>
        <p:txBody>
          <a:bodyPr/>
          <a:lstStyle>
            <a:lvl1pPr>
              <a:defRPr/>
            </a:lvl1pPr>
          </a:lstStyle>
          <a:p>
            <a:fld id="{4AAA266F-A005-4455-9502-E3724A964F5A}" type="slidenum">
              <a:rPr lang="en-US" altLang="en-US" smtClean="0"/>
              <a:pPr/>
              <a:t>‹#›</a:t>
            </a:fld>
            <a:endParaRPr lang="en-US" altLang="en-US"/>
          </a:p>
        </p:txBody>
      </p:sp>
    </p:spTree>
    <p:extLst>
      <p:ext uri="{BB962C8B-B14F-4D97-AF65-F5344CB8AC3E}">
        <p14:creationId xmlns:p14="http://schemas.microsoft.com/office/powerpoint/2010/main" val="36164486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fld id="{18E6A8F2-4A8B-4A99-BE4D-D3A869CE7587}" type="slidenum">
              <a:rPr lang="en-US" altLang="en-US" smtClean="0"/>
              <a:pPr/>
              <a:t>‹#›</a:t>
            </a:fld>
            <a:endParaRPr lang="en-US" altLang="en-US"/>
          </a:p>
        </p:txBody>
      </p:sp>
    </p:spTree>
    <p:extLst>
      <p:ext uri="{BB962C8B-B14F-4D97-AF65-F5344CB8AC3E}">
        <p14:creationId xmlns:p14="http://schemas.microsoft.com/office/powerpoint/2010/main" val="1923762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61008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fld id="{7F51659C-1AF3-4FAF-8545-8F03FEBA5E08}" type="slidenum">
              <a:rPr lang="en-US" altLang="en-US" smtClean="0"/>
              <a:pPr/>
              <a:t>‹#›</a:t>
            </a:fld>
            <a:endParaRPr lang="en-US" altLang="en-US"/>
          </a:p>
        </p:txBody>
      </p:sp>
    </p:spTree>
    <p:extLst>
      <p:ext uri="{BB962C8B-B14F-4D97-AF65-F5344CB8AC3E}">
        <p14:creationId xmlns:p14="http://schemas.microsoft.com/office/powerpoint/2010/main" val="29277899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fld id="{E25CEF85-9243-4C03-980F-FEC8A6A7A10E}" type="slidenum">
              <a:rPr lang="en-US" altLang="en-US" smtClean="0"/>
              <a:pPr/>
              <a:t>‹#›</a:t>
            </a:fld>
            <a:endParaRPr lang="en-US" altLang="en-US"/>
          </a:p>
        </p:txBody>
      </p:sp>
    </p:spTree>
    <p:extLst>
      <p:ext uri="{BB962C8B-B14F-4D97-AF65-F5344CB8AC3E}">
        <p14:creationId xmlns:p14="http://schemas.microsoft.com/office/powerpoint/2010/main" val="1670287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fld id="{0E8A1303-5D2D-4597-85C3-1555E5FE4DD1}" type="slidenum">
              <a:rPr lang="en-US" altLang="en-US" smtClean="0"/>
              <a:pPr/>
              <a:t>‹#›</a:t>
            </a:fld>
            <a:endParaRPr lang="en-US" altLang="en-US"/>
          </a:p>
        </p:txBody>
      </p:sp>
    </p:spTree>
    <p:extLst>
      <p:ext uri="{BB962C8B-B14F-4D97-AF65-F5344CB8AC3E}">
        <p14:creationId xmlns:p14="http://schemas.microsoft.com/office/powerpoint/2010/main" val="37806357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fld id="{2E1EFD54-8803-427D-A9AB-631036F81CDF}" type="slidenum">
              <a:rPr lang="en-US" altLang="en-US" smtClean="0"/>
              <a:pPr/>
              <a:t>‹#›</a:t>
            </a:fld>
            <a:endParaRPr lang="en-US" altLang="en-US"/>
          </a:p>
        </p:txBody>
      </p:sp>
    </p:spTree>
    <p:extLst>
      <p:ext uri="{BB962C8B-B14F-4D97-AF65-F5344CB8AC3E}">
        <p14:creationId xmlns:p14="http://schemas.microsoft.com/office/powerpoint/2010/main" val="23807641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fld id="{30068018-0522-4E2C-B8D9-E5451E9A4DAA}" type="slidenum">
              <a:rPr lang="en-US" altLang="en-US" smtClean="0"/>
              <a:pPr/>
              <a:t>‹#›</a:t>
            </a:fld>
            <a:endParaRPr lang="en-US" altLang="en-US"/>
          </a:p>
        </p:txBody>
      </p:sp>
    </p:spTree>
    <p:extLst>
      <p:ext uri="{BB962C8B-B14F-4D97-AF65-F5344CB8AC3E}">
        <p14:creationId xmlns:p14="http://schemas.microsoft.com/office/powerpoint/2010/main" val="23636349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fld id="{59BA9BFC-BC4C-47B6-8B8E-F3902B6E8A4A}" type="slidenum">
              <a:rPr lang="en-US" altLang="en-US" smtClean="0"/>
              <a:pPr/>
              <a:t>‹#›</a:t>
            </a:fld>
            <a:endParaRPr lang="en-US" altLang="en-US"/>
          </a:p>
        </p:txBody>
      </p:sp>
    </p:spTree>
    <p:extLst>
      <p:ext uri="{BB962C8B-B14F-4D97-AF65-F5344CB8AC3E}">
        <p14:creationId xmlns:p14="http://schemas.microsoft.com/office/powerpoint/2010/main" val="34738986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fld id="{21C98E8D-185A-414A-A518-5C49E7B6295A}" type="slidenum">
              <a:rPr lang="en-US" altLang="en-US" smtClean="0"/>
              <a:pPr/>
              <a:t>‹#›</a:t>
            </a:fld>
            <a:endParaRPr lang="en-US" altLang="en-US"/>
          </a:p>
        </p:txBody>
      </p:sp>
    </p:spTree>
    <p:extLst>
      <p:ext uri="{BB962C8B-B14F-4D97-AF65-F5344CB8AC3E}">
        <p14:creationId xmlns:p14="http://schemas.microsoft.com/office/powerpoint/2010/main" val="35793707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Tree>
    <p:extLst>
      <p:ext uri="{BB962C8B-B14F-4D97-AF65-F5344CB8AC3E}">
        <p14:creationId xmlns:p14="http://schemas.microsoft.com/office/powerpoint/2010/main" val="10487420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45773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9008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826873"/>
            <a:ext cx="7843058"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31441831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37F29D90-88FA-402A-BEA8-1EF51CAB6752}" type="slidenum">
              <a:rPr lang="en-US" altLang="en-US" smtClean="0"/>
              <a:pPr>
                <a:defRPr/>
              </a:pPr>
              <a:t>‹#›</a:t>
            </a:fld>
            <a:endParaRPr lang="en-US" altLang="en-US"/>
          </a:p>
        </p:txBody>
      </p:sp>
    </p:spTree>
    <p:extLst>
      <p:ext uri="{BB962C8B-B14F-4D97-AF65-F5344CB8AC3E}">
        <p14:creationId xmlns:p14="http://schemas.microsoft.com/office/powerpoint/2010/main" val="2677870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4/17/25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E5F592F4-3A7D-46E7-98AB-5C544D380A1B}"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685800" y="826873"/>
            <a:ext cx="373697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32415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574C0E4B-79D4-46C0-883C-5BC043062C35}" type="slidenum">
              <a:rPr lang="en-US" altLang="en-US" smtClean="0"/>
              <a:pPr>
                <a:defRPr/>
              </a:pPr>
              <a:t>‹#›</a:t>
            </a:fld>
            <a:endParaRPr lang="en-US" altLang="en-US"/>
          </a:p>
        </p:txBody>
      </p:sp>
    </p:spTree>
    <p:extLst>
      <p:ext uri="{BB962C8B-B14F-4D97-AF65-F5344CB8AC3E}">
        <p14:creationId xmlns:p14="http://schemas.microsoft.com/office/powerpoint/2010/main" val="18005281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299147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AA16F0F5-1220-4B86-AECD-B7BEE6E1BE7F}" type="slidenum">
              <a:rPr lang="en-US" altLang="en-US" smtClean="0"/>
              <a:pPr>
                <a:defRPr/>
              </a:pPr>
              <a:t>‹#›</a:t>
            </a:fld>
            <a:endParaRPr lang="en-US" altLang="en-US"/>
          </a:p>
        </p:txBody>
      </p:sp>
    </p:spTree>
    <p:extLst>
      <p:ext uri="{BB962C8B-B14F-4D97-AF65-F5344CB8AC3E}">
        <p14:creationId xmlns:p14="http://schemas.microsoft.com/office/powerpoint/2010/main" val="4307329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2725D68A-6EDF-45EE-BBA8-637BD793E613}" type="slidenum">
              <a:rPr lang="en-US" altLang="en-US" smtClean="0"/>
              <a:pPr>
                <a:defRPr/>
              </a:pPr>
              <a:t>‹#›</a:t>
            </a:fld>
            <a:endParaRPr lang="en-US" altLang="en-US"/>
          </a:p>
        </p:txBody>
      </p:sp>
    </p:spTree>
    <p:extLst>
      <p:ext uri="{BB962C8B-B14F-4D97-AF65-F5344CB8AC3E}">
        <p14:creationId xmlns:p14="http://schemas.microsoft.com/office/powerpoint/2010/main" val="29091357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6D035670-FB96-4DB8-BA64-B31D7C042BD4}" type="slidenum">
              <a:rPr lang="en-US" altLang="en-US" smtClean="0"/>
              <a:pPr>
                <a:defRPr/>
              </a:pPr>
              <a:t>‹#›</a:t>
            </a:fld>
            <a:endParaRPr lang="en-US" altLang="en-US"/>
          </a:p>
        </p:txBody>
      </p:sp>
    </p:spTree>
    <p:extLst>
      <p:ext uri="{BB962C8B-B14F-4D97-AF65-F5344CB8AC3E}">
        <p14:creationId xmlns:p14="http://schemas.microsoft.com/office/powerpoint/2010/main" val="18850710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6BE145AF-6EF6-4D3F-9F5A-D9A01965DFCC}" type="slidenum">
              <a:rPr lang="en-US" altLang="en-US" smtClean="0"/>
              <a:pPr>
                <a:defRPr/>
              </a:pPr>
              <a:t>‹#›</a:t>
            </a:fld>
            <a:endParaRPr lang="en-US" altLang="en-US"/>
          </a:p>
        </p:txBody>
      </p:sp>
    </p:spTree>
    <p:extLst>
      <p:ext uri="{BB962C8B-B14F-4D97-AF65-F5344CB8AC3E}">
        <p14:creationId xmlns:p14="http://schemas.microsoft.com/office/powerpoint/2010/main" val="14676701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330473E3-C97D-4F1E-BBB4-46F84DAEF79D}" type="slidenum">
              <a:rPr lang="en-US" altLang="en-US" smtClean="0"/>
              <a:pPr>
                <a:defRPr/>
              </a:pPr>
              <a:t>‹#›</a:t>
            </a:fld>
            <a:endParaRPr lang="en-US" altLang="en-US"/>
          </a:p>
        </p:txBody>
      </p:sp>
    </p:spTree>
    <p:extLst>
      <p:ext uri="{BB962C8B-B14F-4D97-AF65-F5344CB8AC3E}">
        <p14:creationId xmlns:p14="http://schemas.microsoft.com/office/powerpoint/2010/main" val="12668725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C2ED80F2-B6B5-42D7-B641-5532DED86820}" type="slidenum">
              <a:rPr lang="en-US" altLang="en-US"/>
              <a:pPr>
                <a:defRPr/>
              </a:pPr>
              <a:t>‹#›</a:t>
            </a:fld>
            <a:endParaRPr lang="en-US" altLang="en-US"/>
          </a:p>
        </p:txBody>
      </p:sp>
    </p:spTree>
    <p:extLst>
      <p:ext uri="{BB962C8B-B14F-4D97-AF65-F5344CB8AC3E}">
        <p14:creationId xmlns:p14="http://schemas.microsoft.com/office/powerpoint/2010/main" val="5087541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2515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4/17/25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pic>
        <p:nvPicPr>
          <p:cNvPr id="6" name="Picture 8" descr="Cover-6E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163"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4962"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424963" name="Rectangle 3"/>
          <p:cNvSpPr>
            <a:spLocks noGrp="1" noChangeArrowheads="1"/>
          </p:cNvSpPr>
          <p:nvPr>
            <p:ph type="subTitle" idx="1"/>
          </p:nvPr>
        </p:nvSpPr>
        <p:spPr>
          <a:xfrm>
            <a:off x="1371600" y="2914650"/>
            <a:ext cx="6400800" cy="1314450"/>
          </a:xfrm>
        </p:spPr>
        <p:txBody>
          <a:bodyPr/>
          <a:lstStyle>
            <a:lvl1pPr marL="0" indent="0" algn="ctr">
              <a:buFont typeface="Monotype Sorts" charset="2"/>
              <a:buNone/>
              <a:defRPr/>
            </a:lvl1pPr>
          </a:lstStyle>
          <a:p>
            <a:r>
              <a:rPr lang="en-US"/>
              <a:t>Click to edit Master subtitle style</a:t>
            </a:r>
          </a:p>
        </p:txBody>
      </p:sp>
    </p:spTree>
    <p:extLst>
      <p:ext uri="{BB962C8B-B14F-4D97-AF65-F5344CB8AC3E}">
        <p14:creationId xmlns:p14="http://schemas.microsoft.com/office/powerpoint/2010/main" val="2022467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4/17/25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4/17/25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19924478"/>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285204528"/>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image" Target="../media/image2.jpe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theme" Target="../theme/theme2.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2.jpe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6" Type="http://schemas.openxmlformats.org/officeDocument/2006/relationships/image" Target="../media/image2.jpe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theme" Target="../theme/theme4.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W4111-2025S-11-Module-II-NoSql-Module-IV-1</a:t>
            </a:r>
            <a:r>
              <a:rPr lang="en-US" altLang="en-US" sz="1050" i="1" dirty="0">
                <a:solidFill>
                  <a:schemeClr val="bg1"/>
                </a:solidFill>
              </a:rPr>
              <a:t>		</a:t>
            </a:r>
            <a:r>
              <a:rPr lang="de-DE" altLang="en-US" sz="900" i="1" dirty="0">
                <a:solidFill>
                  <a:schemeClr val="bg1"/>
                </a:solidFill>
              </a:rPr>
              <a:t>© Donald F. Ferguson, 2025</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620" r:id="rId8"/>
    <p:sldLayoutId id="2147493621"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43251494-9320-46DB-9561-B10814EE66F9}"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18.</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B1280626-73DF-45AA-8D8E-C04647F395B4}"/>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9084080"/>
      </p:ext>
    </p:extLst>
  </p:cSld>
  <p:clrMap bg1="lt1" tx1="dk1" bg2="lt2" tx2="dk2" accent1="accent1" accent2="accent2" accent3="accent3" accent4="accent4" accent5="accent5" accent6="accent6" hlink="hlink" folHlink="folHlink"/>
  <p:sldLayoutIdLst>
    <p:sldLayoutId id="2147493623" r:id="rId1"/>
    <p:sldLayoutId id="2147493624" r:id="rId2"/>
    <p:sldLayoutId id="2147493625" r:id="rId3"/>
    <p:sldLayoutId id="2147493626" r:id="rId4"/>
    <p:sldLayoutId id="2147493627" r:id="rId5"/>
    <p:sldLayoutId id="2147493628" r:id="rId6"/>
    <p:sldLayoutId id="2147493629" r:id="rId7"/>
    <p:sldLayoutId id="2147493630" r:id="rId8"/>
    <p:sldLayoutId id="2147493631" r:id="rId9"/>
    <p:sldLayoutId id="2147493632" r:id="rId10"/>
    <p:sldLayoutId id="2147493633" r:id="rId11"/>
    <p:sldLayoutId id="2147493634" r:id="rId12"/>
    <p:sldLayoutId id="2147493635" r:id="rId13"/>
    <p:sldLayoutId id="2147493636"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fld id="{B11C6810-CB31-4E30-9B86-57880A05BB4E}" type="slidenum">
              <a:rPr lang="en-US" altLang="en-US" smtClean="0"/>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17.</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A69B54C0-8EB7-4834-9342-A9C86C117E2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2070630"/>
      </p:ext>
    </p:extLst>
  </p:cSld>
  <p:clrMap bg1="lt1" tx1="dk1" bg2="lt2" tx2="dk2" accent1="accent1" accent2="accent2" accent3="accent3" accent4="accent4" accent5="accent5" accent6="accent6" hlink="hlink" folHlink="folHlink"/>
  <p:sldLayoutIdLst>
    <p:sldLayoutId id="2147493662" r:id="rId1"/>
    <p:sldLayoutId id="2147493663" r:id="rId2"/>
    <p:sldLayoutId id="2147493664" r:id="rId3"/>
    <p:sldLayoutId id="2147493665" r:id="rId4"/>
    <p:sldLayoutId id="2147493666" r:id="rId5"/>
    <p:sldLayoutId id="2147493667" r:id="rId6"/>
    <p:sldLayoutId id="2147493668" r:id="rId7"/>
    <p:sldLayoutId id="2147493669" r:id="rId8"/>
    <p:sldLayoutId id="2147493670" r:id="rId9"/>
    <p:sldLayoutId id="2147493671" r:id="rId10"/>
    <p:sldLayoutId id="2147493672" r:id="rId11"/>
    <p:sldLayoutId id="2147493673" r:id="rId12"/>
    <p:sldLayoutId id="2147493674" r:id="rId13"/>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650876" y="820342"/>
            <a:ext cx="782478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43251494-9320-46DB-9561-B10814EE66F9}"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11.</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94A5DBF8-AE74-4D26-9D0D-4F4706989ED8}"/>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9855669"/>
      </p:ext>
    </p:extLst>
  </p:cSld>
  <p:clrMap bg1="lt1" tx1="dk1" bg2="lt2" tx2="dk2" accent1="accent1" accent2="accent2" accent3="accent3" accent4="accent4" accent5="accent5" accent6="accent6" hlink="hlink" folHlink="folHlink"/>
  <p:sldLayoutIdLst>
    <p:sldLayoutId id="2147493676" r:id="rId1"/>
    <p:sldLayoutId id="2147493677" r:id="rId2"/>
    <p:sldLayoutId id="2147493678" r:id="rId3"/>
    <p:sldLayoutId id="2147493679" r:id="rId4"/>
    <p:sldLayoutId id="2147493680" r:id="rId5"/>
    <p:sldLayoutId id="2147493681" r:id="rId6"/>
    <p:sldLayoutId id="2147493682" r:id="rId7"/>
    <p:sldLayoutId id="2147493683" r:id="rId8"/>
    <p:sldLayoutId id="2147493684" r:id="rId9"/>
    <p:sldLayoutId id="2147493685" r:id="rId10"/>
    <p:sldLayoutId id="2147493686" r:id="rId11"/>
    <p:sldLayoutId id="2147493687" r:id="rId12"/>
    <p:sldLayoutId id="2147493688" r:id="rId13"/>
    <p:sldLayoutId id="2147493689"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0.emf"/></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14.emf"/></Relationships>
</file>

<file path=ppt/slides/_rels/slide2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5" Type="http://schemas.openxmlformats.org/officeDocument/2006/relationships/image" Target="../media/image31.tiff"/><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38.xml"/><Relationship Id="rId5" Type="http://schemas.openxmlformats.org/officeDocument/2006/relationships/image" Target="../media/image35.png"/><Relationship Id="rId4" Type="http://schemas.openxmlformats.org/officeDocument/2006/relationships/image" Target="../media/image34.svg"/></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hyperlink" Target="https://en.wikipedia.org/wiki/Web_framework" TargetMode="Externa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https://medium.com/@nicola88/your-first-openapi-document-part-ii-data-model-52ee1d6503e0" TargetMode="External"/><Relationship Id="rId2" Type="http://schemas.openxmlformats.org/officeDocument/2006/relationships/hyperlink" Target="https://en.wikipedia.org/wiki/OpenAPI_Specification" TargetMode="External"/><Relationship Id="rId1" Type="http://schemas.openxmlformats.org/officeDocument/2006/relationships/slideLayout" Target="../slideLayouts/slideLayout1.xml"/><Relationship Id="rId4" Type="http://schemas.openxmlformats.org/officeDocument/2006/relationships/hyperlink" Target="https://medium.com/@rushikeshnaik779/routers-in-fastapi-tutorial-2-adf3e505fdca"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restfulapi.net/rest-architectural-constraints/" TargetMode="External"/><Relationship Id="rId2" Type="http://schemas.openxmlformats.org/officeDocument/2006/relationships/hyperlink" Target="https://www.ics.uci.edu/~fielding/pubs/dissertation/rest_arch_style.htm"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cloud.google.com/apis/design/resources#resources" TargetMode="External"/><Relationship Id="rId1" Type="http://schemas.openxmlformats.org/officeDocument/2006/relationships/slideLayout" Target="../slideLayouts/slideLayout1.xml"/><Relationship Id="rId4" Type="http://schemas.openxmlformats.org/officeDocument/2006/relationships/hyperlink" Target="https://restful-api-design.readthedocs.io/en/latest/resources.html" TargetMode="External"/></Relationships>
</file>

<file path=ppt/slides/_rels/slide65.xml.rels><?xml version="1.0" encoding="UTF-8" standalone="yes"?>
<Relationships xmlns="http://schemas.openxmlformats.org/package/2006/relationships"><Relationship Id="rId2" Type="http://schemas.openxmlformats.org/officeDocument/2006/relationships/hyperlink" Target="https://cloud.google.com/apis/design/resources" TargetMode="Externa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1" y="438150"/>
            <a:ext cx="91439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Module II (4), NoSQL (4)</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2025</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Deadlock (Cont.)</a:t>
            </a:r>
          </a:p>
        </p:txBody>
      </p:sp>
      <p:sp>
        <p:nvSpPr>
          <p:cNvPr id="10243" name="Rectangle 3"/>
          <p:cNvSpPr>
            <a:spLocks noGrp="1" noChangeArrowheads="1"/>
          </p:cNvSpPr>
          <p:nvPr>
            <p:ph idx="1"/>
          </p:nvPr>
        </p:nvSpPr>
        <p:spPr>
          <a:xfrm>
            <a:off x="1669002" y="826873"/>
            <a:ext cx="5766047" cy="4025979"/>
          </a:xfrm>
        </p:spPr>
        <p:txBody>
          <a:bodyPr/>
          <a:lstStyle/>
          <a:p>
            <a:r>
              <a:rPr lang="en-US" altLang="en-US" dirty="0"/>
              <a:t>The potential for deadlock exists in most locking protocols. Deadlocks are a necessary evil.</a:t>
            </a:r>
          </a:p>
          <a:p>
            <a:r>
              <a:rPr lang="en-US" altLang="en-US" b="1" dirty="0">
                <a:solidFill>
                  <a:srgbClr val="002060"/>
                </a:solidFill>
              </a:rPr>
              <a:t>Starvation</a:t>
            </a:r>
            <a:r>
              <a:rPr lang="en-US" altLang="en-US" dirty="0"/>
              <a:t> is also possible if concurrency control manager is badly designed. For example:</a:t>
            </a:r>
          </a:p>
          <a:p>
            <a:pPr lvl="1"/>
            <a:r>
              <a:rPr lang="en-US" altLang="en-US" dirty="0"/>
              <a:t>A transaction may be waiting for an X-lock on an item, while a sequence of other transactions request and are granted an S-lock on the same item.  </a:t>
            </a:r>
          </a:p>
          <a:p>
            <a:pPr lvl="1"/>
            <a:r>
              <a:rPr lang="en-US" altLang="en-US" dirty="0"/>
              <a:t>The same transaction is repeatedly rolled back due to deadlocks.</a:t>
            </a:r>
          </a:p>
          <a:p>
            <a:r>
              <a:rPr lang="en-US" altLang="en-US" dirty="0"/>
              <a:t>Concurrency control manager can be designed to prevent starvation.</a:t>
            </a:r>
          </a:p>
        </p:txBody>
      </p:sp>
    </p:spTree>
    <p:extLst>
      <p:ext uri="{BB962C8B-B14F-4D97-AF65-F5344CB8AC3E}">
        <p14:creationId xmlns:p14="http://schemas.microsoft.com/office/powerpoint/2010/main" val="533207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The Two-Phase Locking Protocol</a:t>
            </a:r>
          </a:p>
        </p:txBody>
      </p:sp>
      <p:sp>
        <p:nvSpPr>
          <p:cNvPr id="11267" name="Rectangle 3"/>
          <p:cNvSpPr>
            <a:spLocks noGrp="1" noChangeArrowheads="1"/>
          </p:cNvSpPr>
          <p:nvPr>
            <p:ph idx="1"/>
          </p:nvPr>
        </p:nvSpPr>
        <p:spPr>
          <a:xfrm>
            <a:off x="1652134" y="826873"/>
            <a:ext cx="3597948" cy="4025979"/>
          </a:xfrm>
        </p:spPr>
        <p:txBody>
          <a:bodyPr/>
          <a:lstStyle/>
          <a:p>
            <a:r>
              <a:rPr lang="en-US" altLang="en-US" dirty="0"/>
              <a:t>A protocol which ensures conflict-serializable schedules.</a:t>
            </a:r>
          </a:p>
          <a:p>
            <a:r>
              <a:rPr lang="en-US" altLang="en-US" dirty="0"/>
              <a:t>Phase 1: </a:t>
            </a:r>
            <a:r>
              <a:rPr lang="en-US" altLang="en-US" b="1" dirty="0">
                <a:solidFill>
                  <a:srgbClr val="002060"/>
                </a:solidFill>
              </a:rPr>
              <a:t>Growing Phase</a:t>
            </a:r>
          </a:p>
          <a:p>
            <a:pPr lvl="1"/>
            <a:r>
              <a:rPr lang="en-US" altLang="en-US" dirty="0"/>
              <a:t>Transaction may obtain locks </a:t>
            </a:r>
          </a:p>
          <a:p>
            <a:pPr lvl="1"/>
            <a:r>
              <a:rPr lang="en-US" altLang="en-US" dirty="0"/>
              <a:t>Transaction may not release locks</a:t>
            </a:r>
          </a:p>
          <a:p>
            <a:r>
              <a:rPr lang="en-US" altLang="en-US" dirty="0"/>
              <a:t>Phase 2: </a:t>
            </a:r>
            <a:r>
              <a:rPr lang="en-US" altLang="en-US" b="1" dirty="0">
                <a:solidFill>
                  <a:srgbClr val="002060"/>
                </a:solidFill>
              </a:rPr>
              <a:t>Shrinking Phase</a:t>
            </a:r>
          </a:p>
          <a:p>
            <a:pPr lvl="1"/>
            <a:r>
              <a:rPr lang="en-US" altLang="en-US" dirty="0"/>
              <a:t>Transaction may release locks</a:t>
            </a:r>
          </a:p>
          <a:p>
            <a:pPr lvl="1"/>
            <a:r>
              <a:rPr lang="en-US" altLang="en-US" dirty="0"/>
              <a:t>Transaction may not obtain locks</a:t>
            </a:r>
          </a:p>
          <a:p>
            <a:pPr>
              <a:lnSpc>
                <a:spcPct val="120000"/>
              </a:lnSpc>
            </a:pPr>
            <a:r>
              <a:rPr lang="en-US" altLang="en-US" dirty="0"/>
              <a:t>The protocol assures serializability. It can be proved that the transactions can be serialized in the order of their </a:t>
            </a:r>
            <a:r>
              <a:rPr lang="en-US" altLang="en-US" b="1" dirty="0">
                <a:solidFill>
                  <a:srgbClr val="002060"/>
                </a:solidFill>
              </a:rPr>
              <a:t>lock points</a:t>
            </a:r>
            <a:r>
              <a:rPr lang="en-US" altLang="en-US" i="1" dirty="0">
                <a:solidFill>
                  <a:srgbClr val="002060"/>
                </a:solidFill>
              </a:rPr>
              <a:t> </a:t>
            </a:r>
            <a:r>
              <a:rPr lang="en-US" altLang="en-US" dirty="0">
                <a:solidFill>
                  <a:srgbClr val="002060"/>
                </a:solidFill>
              </a:rPr>
              <a:t> </a:t>
            </a:r>
            <a:r>
              <a:rPr lang="en-US" altLang="en-US" dirty="0"/>
              <a:t>(i.e., the point where a transaction acquired its final lock). </a:t>
            </a:r>
          </a:p>
        </p:txBody>
      </p:sp>
      <p:grpSp>
        <p:nvGrpSpPr>
          <p:cNvPr id="22" name="Group 21">
            <a:extLst>
              <a:ext uri="{FF2B5EF4-FFF2-40B4-BE49-F238E27FC236}">
                <a16:creationId xmlns:a16="http://schemas.microsoft.com/office/drawing/2014/main" id="{C26EAA91-4667-40F7-8DA5-75028B5E0C2D}"/>
              </a:ext>
            </a:extLst>
          </p:cNvPr>
          <p:cNvGrpSpPr/>
          <p:nvPr/>
        </p:nvGrpSpPr>
        <p:grpSpPr>
          <a:xfrm>
            <a:off x="5319451" y="1456362"/>
            <a:ext cx="2457711" cy="1344412"/>
            <a:chOff x="5712939" y="1541124"/>
            <a:chExt cx="3276949" cy="1792549"/>
          </a:xfrm>
        </p:grpSpPr>
        <p:cxnSp>
          <p:nvCxnSpPr>
            <p:cNvPr id="3" name="Straight Connector 2">
              <a:extLst>
                <a:ext uri="{FF2B5EF4-FFF2-40B4-BE49-F238E27FC236}">
                  <a16:creationId xmlns:a16="http://schemas.microsoft.com/office/drawing/2014/main" id="{0FB54162-306B-4489-8B81-698E913A8D5B}"/>
                </a:ext>
              </a:extLst>
            </p:cNvPr>
            <p:cNvCxnSpPr>
              <a:cxnSpLocks/>
            </p:cNvCxnSpPr>
            <p:nvPr/>
          </p:nvCxnSpPr>
          <p:spPr bwMode="auto">
            <a:xfrm flipV="1">
              <a:off x="6298054" y="1931542"/>
              <a:ext cx="637498" cy="89385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1E3CB620-AC29-4FAC-95E2-262B87721642}"/>
                </a:ext>
              </a:extLst>
            </p:cNvPr>
            <p:cNvCxnSpPr>
              <a:cxnSpLocks/>
            </p:cNvCxnSpPr>
            <p:nvPr/>
          </p:nvCxnSpPr>
          <p:spPr bwMode="auto">
            <a:xfrm>
              <a:off x="6935552" y="1931542"/>
              <a:ext cx="6567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95C9845F-53B5-42CF-9DED-577E128BCBD8}"/>
                </a:ext>
              </a:extLst>
            </p:cNvPr>
            <p:cNvCxnSpPr>
              <a:cxnSpLocks/>
            </p:cNvCxnSpPr>
            <p:nvPr/>
          </p:nvCxnSpPr>
          <p:spPr bwMode="auto">
            <a:xfrm>
              <a:off x="7592351" y="1931541"/>
              <a:ext cx="1017142" cy="89385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EED83627-5621-4B13-9C3D-3A3022EAABA8}"/>
                </a:ext>
              </a:extLst>
            </p:cNvPr>
            <p:cNvCxnSpPr/>
            <p:nvPr/>
          </p:nvCxnSpPr>
          <p:spPr bwMode="auto">
            <a:xfrm>
              <a:off x="6174763" y="1541124"/>
              <a:ext cx="0" cy="128426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177ADCCD-4ADA-470C-8D85-8D1F7DB228BB}"/>
                </a:ext>
              </a:extLst>
            </p:cNvPr>
            <p:cNvCxnSpPr>
              <a:cxnSpLocks/>
            </p:cNvCxnSpPr>
            <p:nvPr/>
          </p:nvCxnSpPr>
          <p:spPr bwMode="auto">
            <a:xfrm>
              <a:off x="6185037" y="2825393"/>
              <a:ext cx="280485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 name="TextBox 12">
              <a:extLst>
                <a:ext uri="{FF2B5EF4-FFF2-40B4-BE49-F238E27FC236}">
                  <a16:creationId xmlns:a16="http://schemas.microsoft.com/office/drawing/2014/main" id="{D3A1DDE4-522C-445C-B280-368903635744}"/>
                </a:ext>
              </a:extLst>
            </p:cNvPr>
            <p:cNvSpPr txBox="1"/>
            <p:nvPr/>
          </p:nvSpPr>
          <p:spPr>
            <a:xfrm>
              <a:off x="6935552" y="2964341"/>
              <a:ext cx="801385" cy="369332"/>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Time</a:t>
              </a:r>
            </a:p>
          </p:txBody>
        </p:sp>
        <p:sp>
          <p:nvSpPr>
            <p:cNvPr id="19" name="TextBox 18">
              <a:extLst>
                <a:ext uri="{FF2B5EF4-FFF2-40B4-BE49-F238E27FC236}">
                  <a16:creationId xmlns:a16="http://schemas.microsoft.com/office/drawing/2014/main" id="{63CE1A40-51CB-4ABA-9E17-4CFF2435A163}"/>
                </a:ext>
              </a:extLst>
            </p:cNvPr>
            <p:cNvSpPr txBox="1"/>
            <p:nvPr/>
          </p:nvSpPr>
          <p:spPr>
            <a:xfrm rot="16200000">
              <a:off x="5496912" y="1885499"/>
              <a:ext cx="801385" cy="369332"/>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Locks</a:t>
              </a:r>
            </a:p>
          </p:txBody>
        </p:sp>
        <p:cxnSp>
          <p:nvCxnSpPr>
            <p:cNvPr id="18" name="Straight Arrow Connector 17">
              <a:extLst>
                <a:ext uri="{FF2B5EF4-FFF2-40B4-BE49-F238E27FC236}">
                  <a16:creationId xmlns:a16="http://schemas.microsoft.com/office/drawing/2014/main" id="{8E4B3A32-79FE-4DB8-A614-AF9F0FFCEB08}"/>
                </a:ext>
              </a:extLst>
            </p:cNvPr>
            <p:cNvCxnSpPr>
              <a:cxnSpLocks/>
            </p:cNvCxnSpPr>
            <p:nvPr/>
          </p:nvCxnSpPr>
          <p:spPr bwMode="auto">
            <a:xfrm>
              <a:off x="6832309" y="2964343"/>
              <a:ext cx="86328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2CED7774-56BB-4BC7-AD39-7011E54C9342}"/>
                </a:ext>
              </a:extLst>
            </p:cNvPr>
            <p:cNvCxnSpPr/>
            <p:nvPr/>
          </p:nvCxnSpPr>
          <p:spPr bwMode="auto">
            <a:xfrm flipV="1">
              <a:off x="6066882" y="1715668"/>
              <a:ext cx="0" cy="70899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24" name="Straight Arrow Connector 23">
            <a:extLst>
              <a:ext uri="{FF2B5EF4-FFF2-40B4-BE49-F238E27FC236}">
                <a16:creationId xmlns:a16="http://schemas.microsoft.com/office/drawing/2014/main" id="{15CEAF51-B2DF-4A38-8239-209AFA7E8E75}"/>
              </a:ext>
            </a:extLst>
          </p:cNvPr>
          <p:cNvCxnSpPr>
            <a:cxnSpLocks/>
          </p:cNvCxnSpPr>
          <p:nvPr/>
        </p:nvCxnSpPr>
        <p:spPr bwMode="auto">
          <a:xfrm>
            <a:off x="3892859" y="1395943"/>
            <a:ext cx="2266120" cy="457200"/>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3A9857D5-A3B4-4348-AD13-80AB0BFB7FD3}"/>
              </a:ext>
            </a:extLst>
          </p:cNvPr>
          <p:cNvCxnSpPr>
            <a:cxnSpLocks/>
          </p:cNvCxnSpPr>
          <p:nvPr/>
        </p:nvCxnSpPr>
        <p:spPr bwMode="auto">
          <a:xfrm flipV="1">
            <a:off x="4045999" y="1937964"/>
            <a:ext cx="2853650" cy="279235"/>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E1F32B76-916B-43B1-BB7A-6C852A73927C}"/>
              </a:ext>
            </a:extLst>
          </p:cNvPr>
          <p:cNvCxnSpPr>
            <a:cxnSpLocks/>
          </p:cNvCxnSpPr>
          <p:nvPr/>
        </p:nvCxnSpPr>
        <p:spPr bwMode="auto">
          <a:xfrm flipV="1">
            <a:off x="5084686" y="2119017"/>
            <a:ext cx="1466055" cy="1303325"/>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44713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The Two-Phase Locking Protocol (Cont.)</a:t>
            </a:r>
          </a:p>
        </p:txBody>
      </p:sp>
      <p:sp>
        <p:nvSpPr>
          <p:cNvPr id="12291" name="Rectangle 3"/>
          <p:cNvSpPr>
            <a:spLocks noGrp="1" noChangeArrowheads="1"/>
          </p:cNvSpPr>
          <p:nvPr>
            <p:ph idx="1"/>
          </p:nvPr>
        </p:nvSpPr>
        <p:spPr>
          <a:xfrm>
            <a:off x="1669002" y="826873"/>
            <a:ext cx="5726097" cy="4025979"/>
          </a:xfrm>
        </p:spPr>
        <p:txBody>
          <a:bodyPr/>
          <a:lstStyle/>
          <a:p>
            <a:r>
              <a:rPr lang="en-US" altLang="en-US" dirty="0"/>
              <a:t>Two-phase locking </a:t>
            </a:r>
            <a:r>
              <a:rPr lang="en-US" altLang="en-US" i="1" dirty="0"/>
              <a:t>does not</a:t>
            </a:r>
            <a:r>
              <a:rPr lang="en-US" altLang="en-US" dirty="0"/>
              <a:t> ensure freedom from deadlocks</a:t>
            </a:r>
          </a:p>
          <a:p>
            <a:pPr>
              <a:lnSpc>
                <a:spcPct val="110000"/>
              </a:lnSpc>
            </a:pPr>
            <a:r>
              <a:rPr lang="en-US" altLang="en-US" dirty="0"/>
              <a:t>Extensions to basic two-phase locking needed to ensure recoverability of freedom from cascading roll-back</a:t>
            </a:r>
          </a:p>
          <a:p>
            <a:pPr lvl="1">
              <a:lnSpc>
                <a:spcPct val="110000"/>
              </a:lnSpc>
            </a:pPr>
            <a:r>
              <a:rPr lang="en-US" altLang="en-US" b="1" dirty="0">
                <a:solidFill>
                  <a:srgbClr val="002060"/>
                </a:solidFill>
              </a:rPr>
              <a:t>Strict two-phase locking: </a:t>
            </a:r>
            <a:r>
              <a:rPr lang="en-US" altLang="en-US" dirty="0"/>
              <a:t>a transaction must hold all its exclusive locks till it commits/aborts.</a:t>
            </a:r>
          </a:p>
          <a:p>
            <a:pPr lvl="2">
              <a:lnSpc>
                <a:spcPct val="110000"/>
              </a:lnSpc>
            </a:pPr>
            <a:r>
              <a:rPr lang="en-US" altLang="en-US" dirty="0"/>
              <a:t>Ensures recoverability and avoids cascading roll-backs</a:t>
            </a:r>
          </a:p>
          <a:p>
            <a:pPr lvl="1">
              <a:lnSpc>
                <a:spcPct val="110000"/>
              </a:lnSpc>
            </a:pPr>
            <a:r>
              <a:rPr lang="en-US" altLang="en-US" b="1" dirty="0">
                <a:solidFill>
                  <a:srgbClr val="002060"/>
                </a:solidFill>
              </a:rPr>
              <a:t>Rigorous two-phase locking</a:t>
            </a:r>
            <a:r>
              <a:rPr lang="en-US" altLang="en-US" dirty="0"/>
              <a:t>: a transaction must hold </a:t>
            </a:r>
            <a:r>
              <a:rPr lang="en-US" altLang="en-US" i="1" dirty="0"/>
              <a:t>all </a:t>
            </a:r>
            <a:r>
              <a:rPr lang="en-US" altLang="en-US" dirty="0"/>
              <a:t>locks till commit/abort. </a:t>
            </a:r>
          </a:p>
          <a:p>
            <a:pPr lvl="2">
              <a:lnSpc>
                <a:spcPct val="110000"/>
              </a:lnSpc>
            </a:pPr>
            <a:r>
              <a:rPr lang="en-US" altLang="en-US" dirty="0"/>
              <a:t>Transactions can be serialized in the order in which they commit.</a:t>
            </a:r>
          </a:p>
          <a:p>
            <a:pPr>
              <a:lnSpc>
                <a:spcPct val="110000"/>
              </a:lnSpc>
            </a:pPr>
            <a:r>
              <a:rPr lang="en-US" altLang="en-US" dirty="0"/>
              <a:t>Most databases implement rigorous two-phase locking, </a:t>
            </a:r>
            <a:r>
              <a:rPr lang="en-US" altLang="en-US" i="1" dirty="0"/>
              <a:t>but refer to it as simply two-phase locking</a:t>
            </a:r>
          </a:p>
        </p:txBody>
      </p:sp>
    </p:spTree>
    <p:extLst>
      <p:ext uri="{BB962C8B-B14F-4D97-AF65-F5344CB8AC3E}">
        <p14:creationId xmlns:p14="http://schemas.microsoft.com/office/powerpoint/2010/main" val="3330832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Implementation of Locking</a:t>
            </a:r>
          </a:p>
        </p:txBody>
      </p:sp>
      <p:sp>
        <p:nvSpPr>
          <p:cNvPr id="17411" name="Rectangle 3"/>
          <p:cNvSpPr>
            <a:spLocks noGrp="1" noChangeArrowheads="1"/>
          </p:cNvSpPr>
          <p:nvPr>
            <p:ph idx="1"/>
          </p:nvPr>
        </p:nvSpPr>
        <p:spPr>
          <a:xfrm>
            <a:off x="1662344" y="826873"/>
            <a:ext cx="5759389" cy="4025979"/>
          </a:xfrm>
        </p:spPr>
        <p:txBody>
          <a:bodyPr/>
          <a:lstStyle/>
          <a:p>
            <a:r>
              <a:rPr lang="en-US" altLang="en-US" dirty="0"/>
              <a:t>A</a:t>
            </a:r>
            <a:r>
              <a:rPr lang="en-US" altLang="en-US" b="1" dirty="0">
                <a:solidFill>
                  <a:schemeClr val="tx2"/>
                </a:solidFill>
              </a:rPr>
              <a:t> </a:t>
            </a:r>
            <a:r>
              <a:rPr lang="en-US" altLang="en-US" b="1" dirty="0">
                <a:solidFill>
                  <a:srgbClr val="002060"/>
                </a:solidFill>
              </a:rPr>
              <a:t>lock manager </a:t>
            </a:r>
            <a:r>
              <a:rPr lang="en-US" altLang="en-US" dirty="0"/>
              <a:t>can be implemented as a separate process </a:t>
            </a:r>
          </a:p>
          <a:p>
            <a:r>
              <a:rPr lang="en-US" altLang="en-US" dirty="0"/>
              <a:t>Transactions can send lock and unlock requests as messages</a:t>
            </a:r>
          </a:p>
          <a:p>
            <a:r>
              <a:rPr lang="en-US" altLang="en-US" dirty="0"/>
              <a:t>The lock manager replies to a lock request by sending a lock grant messages (or a message asking the transaction to roll back, in case of  a deadlock)</a:t>
            </a:r>
          </a:p>
          <a:p>
            <a:pPr lvl="1"/>
            <a:r>
              <a:rPr lang="en-US" altLang="en-US" dirty="0"/>
              <a:t>The requesting transaction waits until its request is answered</a:t>
            </a:r>
          </a:p>
          <a:p>
            <a:r>
              <a:rPr lang="en-US" altLang="en-US" dirty="0"/>
              <a:t>The lock manager maintains an in-memory data-structure called a </a:t>
            </a:r>
            <a:r>
              <a:rPr lang="en-US" altLang="en-US" b="1" dirty="0">
                <a:solidFill>
                  <a:srgbClr val="002060"/>
                </a:solidFill>
              </a:rPr>
              <a:t>lock table </a:t>
            </a:r>
            <a:r>
              <a:rPr lang="en-US" altLang="en-US" dirty="0"/>
              <a:t>to record granted locks and pending requests</a:t>
            </a:r>
          </a:p>
        </p:txBody>
      </p:sp>
    </p:spTree>
    <p:extLst>
      <p:ext uri="{BB962C8B-B14F-4D97-AF65-F5344CB8AC3E}">
        <p14:creationId xmlns:p14="http://schemas.microsoft.com/office/powerpoint/2010/main" val="2234751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Handling</a:t>
            </a:r>
          </a:p>
        </p:txBody>
      </p:sp>
      <p:sp>
        <p:nvSpPr>
          <p:cNvPr id="22531" name="Rectangle 3"/>
          <p:cNvSpPr>
            <a:spLocks noGrp="1" noChangeArrowheads="1"/>
          </p:cNvSpPr>
          <p:nvPr>
            <p:ph idx="1"/>
          </p:nvPr>
        </p:nvSpPr>
        <p:spPr>
          <a:xfrm>
            <a:off x="1669002" y="826873"/>
            <a:ext cx="6108161" cy="4025979"/>
          </a:xfrm>
        </p:spPr>
        <p:txBody>
          <a:bodyPr/>
          <a:lstStyle/>
          <a:p>
            <a:r>
              <a:rPr lang="en-US" altLang="en-US" dirty="0"/>
              <a:t>System is </a:t>
            </a:r>
            <a:r>
              <a:rPr lang="en-US" altLang="en-US" b="1" dirty="0">
                <a:solidFill>
                  <a:srgbClr val="002060"/>
                </a:solidFill>
              </a:rPr>
              <a:t>deadlocked</a:t>
            </a:r>
            <a:r>
              <a:rPr lang="en-US" altLang="en-US" dirty="0"/>
              <a:t> if there is a set of transactions such that every transaction in the set is waiting for another transaction in the set.</a:t>
            </a:r>
          </a:p>
        </p:txBody>
      </p:sp>
      <p:pic>
        <p:nvPicPr>
          <p:cNvPr id="5" name="Graphic 4">
            <a:extLst>
              <a:ext uri="{FF2B5EF4-FFF2-40B4-BE49-F238E27FC236}">
                <a16:creationId xmlns:a16="http://schemas.microsoft.com/office/drawing/2014/main" id="{8AA52137-467D-461F-81B4-27A741A8CF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15731" y="1435883"/>
            <a:ext cx="2065012" cy="2054313"/>
          </a:xfrm>
          <a:prstGeom prst="rect">
            <a:avLst/>
          </a:prstGeom>
        </p:spPr>
      </p:pic>
    </p:spTree>
    <p:extLst>
      <p:ext uri="{BB962C8B-B14F-4D97-AF65-F5344CB8AC3E}">
        <p14:creationId xmlns:p14="http://schemas.microsoft.com/office/powerpoint/2010/main" val="981534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Handling</a:t>
            </a:r>
          </a:p>
        </p:txBody>
      </p:sp>
      <p:sp>
        <p:nvSpPr>
          <p:cNvPr id="23555" name="Rectangle 3"/>
          <p:cNvSpPr>
            <a:spLocks noGrp="1" noChangeArrowheads="1"/>
          </p:cNvSpPr>
          <p:nvPr>
            <p:ph idx="1"/>
          </p:nvPr>
        </p:nvSpPr>
        <p:spPr>
          <a:xfrm>
            <a:off x="1719262" y="826873"/>
            <a:ext cx="5675837" cy="4025979"/>
          </a:xfrm>
        </p:spPr>
        <p:txBody>
          <a:bodyPr/>
          <a:lstStyle/>
          <a:p>
            <a:r>
              <a:rPr lang="en-US" altLang="en-US" b="1" i="1" dirty="0">
                <a:solidFill>
                  <a:srgbClr val="002060"/>
                </a:solidFill>
              </a:rPr>
              <a:t>Deadlock prevention</a:t>
            </a:r>
            <a:r>
              <a:rPr lang="en-US" altLang="en-US" dirty="0">
                <a:solidFill>
                  <a:srgbClr val="002060"/>
                </a:solidFill>
              </a:rPr>
              <a:t> </a:t>
            </a:r>
            <a:r>
              <a:rPr lang="en-US" altLang="en-US" dirty="0"/>
              <a:t>protocols ensure that the system will </a:t>
            </a:r>
            <a:r>
              <a:rPr lang="en-US" altLang="en-US" i="1" dirty="0"/>
              <a:t>never</a:t>
            </a:r>
            <a:r>
              <a:rPr lang="en-US" altLang="en-US" dirty="0"/>
              <a:t> enter into a deadlock state. Some prevention strategies:</a:t>
            </a:r>
          </a:p>
          <a:p>
            <a:pPr lvl="1"/>
            <a:r>
              <a:rPr lang="en-US" altLang="en-US" dirty="0"/>
              <a:t>Require that each transaction locks all its data items before it begins execution (pre-declaration).</a:t>
            </a:r>
          </a:p>
          <a:p>
            <a:pPr lvl="1"/>
            <a:r>
              <a:rPr lang="en-US" altLang="en-US" dirty="0"/>
              <a:t>Impose partial ordering of all data items and require that a transaction can lock data items only in the order specified by the partial order (graph-based protocol).</a:t>
            </a:r>
          </a:p>
        </p:txBody>
      </p:sp>
    </p:spTree>
    <p:extLst>
      <p:ext uri="{BB962C8B-B14F-4D97-AF65-F5344CB8AC3E}">
        <p14:creationId xmlns:p14="http://schemas.microsoft.com/office/powerpoint/2010/main" val="2337767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More Deadlock Prevention Strategies</a:t>
            </a:r>
          </a:p>
        </p:txBody>
      </p:sp>
      <p:sp>
        <p:nvSpPr>
          <p:cNvPr id="24579" name="Rectangle 3"/>
          <p:cNvSpPr>
            <a:spLocks noGrp="1" noChangeArrowheads="1"/>
          </p:cNvSpPr>
          <p:nvPr>
            <p:ph idx="1"/>
          </p:nvPr>
        </p:nvSpPr>
        <p:spPr>
          <a:xfrm>
            <a:off x="1669002" y="826873"/>
            <a:ext cx="5726097" cy="4025979"/>
          </a:xfrm>
        </p:spPr>
        <p:txBody>
          <a:bodyPr/>
          <a:lstStyle/>
          <a:p>
            <a:r>
              <a:rPr lang="en-US" altLang="en-US" b="1" dirty="0">
                <a:solidFill>
                  <a:srgbClr val="002060"/>
                </a:solidFill>
              </a:rPr>
              <a:t>wait-die</a:t>
            </a:r>
            <a:r>
              <a:rPr lang="en-US" altLang="en-US" dirty="0"/>
              <a:t> scheme — non-preemptive</a:t>
            </a:r>
          </a:p>
          <a:p>
            <a:pPr lvl="1"/>
            <a:r>
              <a:rPr lang="en-US" altLang="en-US" dirty="0"/>
              <a:t>Older transaction may wait for younger one to release data item.</a:t>
            </a:r>
          </a:p>
          <a:p>
            <a:pPr lvl="1"/>
            <a:r>
              <a:rPr lang="en-US" altLang="en-US" dirty="0"/>
              <a:t>Younger transactions never wait for older ones; they are rolled back instead.</a:t>
            </a:r>
          </a:p>
          <a:p>
            <a:pPr lvl="1"/>
            <a:r>
              <a:rPr lang="en-US" altLang="en-US" dirty="0"/>
              <a:t>A transaction may die several times before acquiring a lock</a:t>
            </a:r>
          </a:p>
          <a:p>
            <a:r>
              <a:rPr lang="en-US" altLang="en-US" b="1" dirty="0">
                <a:solidFill>
                  <a:srgbClr val="002060"/>
                </a:solidFill>
              </a:rPr>
              <a:t>wound-wait</a:t>
            </a:r>
            <a:r>
              <a:rPr lang="en-US" altLang="en-US" dirty="0"/>
              <a:t> scheme — preemptive</a:t>
            </a:r>
          </a:p>
          <a:p>
            <a:pPr lvl="1"/>
            <a:r>
              <a:rPr lang="en-US" altLang="en-US" dirty="0"/>
              <a:t>Older transaction </a:t>
            </a:r>
            <a:r>
              <a:rPr lang="en-US" altLang="en-US" i="1" dirty="0"/>
              <a:t>wounds</a:t>
            </a:r>
            <a:r>
              <a:rPr lang="en-US" altLang="en-US" dirty="0"/>
              <a:t> (forces rollback) of younger transaction instead of waiting for it. </a:t>
            </a:r>
          </a:p>
          <a:p>
            <a:pPr lvl="1"/>
            <a:r>
              <a:rPr lang="en-US" altLang="en-US" dirty="0"/>
              <a:t>Younger transactions may wait for older ones.</a:t>
            </a:r>
          </a:p>
          <a:p>
            <a:pPr lvl="1"/>
            <a:r>
              <a:rPr lang="en-US" altLang="en-US" dirty="0"/>
              <a:t>Fewer rollbacks than </a:t>
            </a:r>
            <a:r>
              <a:rPr lang="en-US" altLang="en-US" i="1" dirty="0"/>
              <a:t>wait-die</a:t>
            </a:r>
            <a:r>
              <a:rPr lang="en-US" altLang="en-US" dirty="0"/>
              <a:t> scheme.</a:t>
            </a:r>
          </a:p>
          <a:p>
            <a:r>
              <a:rPr lang="en-US" altLang="en-US" dirty="0"/>
              <a:t>In both schemes, a rolled back transactions is restarted with its original timestamp. </a:t>
            </a:r>
          </a:p>
          <a:p>
            <a:pPr lvl="1"/>
            <a:r>
              <a:rPr lang="en-US" altLang="en-US" dirty="0"/>
              <a:t>Ensures that older transactions have precedence over newer ones, and starvation is thus avoided.</a:t>
            </a:r>
          </a:p>
          <a:p>
            <a:endParaRPr lang="en-US" altLang="en-US" dirty="0"/>
          </a:p>
        </p:txBody>
      </p:sp>
    </p:spTree>
    <p:extLst>
      <p:ext uri="{BB962C8B-B14F-4D97-AF65-F5344CB8AC3E}">
        <p14:creationId xmlns:p14="http://schemas.microsoft.com/office/powerpoint/2010/main" val="1884961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prevention (Cont.)</a:t>
            </a:r>
          </a:p>
        </p:txBody>
      </p:sp>
      <p:sp>
        <p:nvSpPr>
          <p:cNvPr id="25603" name="Rectangle 3"/>
          <p:cNvSpPr>
            <a:spLocks noGrp="1" noChangeArrowheads="1"/>
          </p:cNvSpPr>
          <p:nvPr>
            <p:ph idx="1"/>
          </p:nvPr>
        </p:nvSpPr>
        <p:spPr>
          <a:xfrm>
            <a:off x="1669002" y="826873"/>
            <a:ext cx="5772705" cy="4025979"/>
          </a:xfrm>
        </p:spPr>
        <p:txBody>
          <a:bodyPr/>
          <a:lstStyle/>
          <a:p>
            <a:r>
              <a:rPr lang="en-US" altLang="en-US" b="1" dirty="0">
                <a:solidFill>
                  <a:srgbClr val="002060"/>
                </a:solidFill>
              </a:rPr>
              <a:t>Timeout-Based Schemes</a:t>
            </a:r>
            <a:r>
              <a:rPr lang="en-US" altLang="en-US" dirty="0"/>
              <a:t>:</a:t>
            </a:r>
          </a:p>
          <a:p>
            <a:pPr lvl="1"/>
            <a:r>
              <a:rPr lang="en-US" altLang="en-US" dirty="0"/>
              <a:t>A transaction waits for a lock only for a specified amount of time. After that, the wait times out and the transaction is rolled back.</a:t>
            </a:r>
          </a:p>
          <a:p>
            <a:pPr lvl="1"/>
            <a:r>
              <a:rPr lang="en-US" altLang="en-US" dirty="0"/>
              <a:t>Ensures that deadlocks get resolved by timeout if they occur</a:t>
            </a:r>
          </a:p>
          <a:p>
            <a:pPr lvl="1"/>
            <a:r>
              <a:rPr lang="en-US" altLang="en-US" dirty="0"/>
              <a:t>Simple to implement</a:t>
            </a:r>
          </a:p>
          <a:p>
            <a:pPr lvl="1"/>
            <a:r>
              <a:rPr lang="en-US" altLang="en-US" dirty="0"/>
              <a:t>But may roll back transaction unnecessarily in absence of deadlock</a:t>
            </a:r>
          </a:p>
          <a:p>
            <a:pPr lvl="2"/>
            <a:r>
              <a:rPr lang="en-US" altLang="en-US" dirty="0"/>
              <a:t>Difficult to determine good value of the timeout interval.</a:t>
            </a:r>
          </a:p>
          <a:p>
            <a:pPr lvl="1"/>
            <a:r>
              <a:rPr lang="en-US" altLang="en-US" dirty="0"/>
              <a:t>Starvation is also possible</a:t>
            </a:r>
          </a:p>
        </p:txBody>
      </p:sp>
    </p:spTree>
    <p:extLst>
      <p:ext uri="{BB962C8B-B14F-4D97-AF65-F5344CB8AC3E}">
        <p14:creationId xmlns:p14="http://schemas.microsoft.com/office/powerpoint/2010/main" val="1039498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Detection</a:t>
            </a:r>
          </a:p>
        </p:txBody>
      </p:sp>
      <p:sp>
        <p:nvSpPr>
          <p:cNvPr id="26627" name="Rectangle 3"/>
          <p:cNvSpPr>
            <a:spLocks noGrp="1" noChangeArrowheads="1"/>
          </p:cNvSpPr>
          <p:nvPr>
            <p:ph idx="1"/>
          </p:nvPr>
        </p:nvSpPr>
        <p:spPr>
          <a:xfrm>
            <a:off x="1669002" y="826873"/>
            <a:ext cx="5812655" cy="4025979"/>
          </a:xfrm>
        </p:spPr>
        <p:txBody>
          <a:bodyPr/>
          <a:lstStyle/>
          <a:p>
            <a:r>
              <a:rPr lang="en-US" altLang="en-US" b="1" dirty="0">
                <a:solidFill>
                  <a:srgbClr val="002060"/>
                </a:solidFill>
              </a:rPr>
              <a:t>Wait-for graph</a:t>
            </a:r>
            <a:endParaRPr lang="en-US" altLang="en-US" dirty="0">
              <a:solidFill>
                <a:srgbClr val="002060"/>
              </a:solidFill>
            </a:endParaRPr>
          </a:p>
          <a:p>
            <a:pPr lvl="1"/>
            <a:r>
              <a:rPr lang="en-US" altLang="en-US" i="1" dirty="0"/>
              <a:t>Vertices: </a:t>
            </a:r>
            <a:r>
              <a:rPr lang="en-US" altLang="en-US" dirty="0"/>
              <a:t>transactions</a:t>
            </a:r>
          </a:p>
          <a:p>
            <a:pPr lvl="1"/>
            <a:r>
              <a:rPr lang="en-US" altLang="en-US" i="1" dirty="0"/>
              <a:t>Edge from</a:t>
            </a:r>
            <a:r>
              <a:rPr lang="en-US" altLang="en-US" dirty="0"/>
              <a:t> </a:t>
            </a:r>
            <a:r>
              <a:rPr lang="en-US" altLang="en-US" i="1" dirty="0" err="1"/>
              <a:t>T</a:t>
            </a:r>
            <a:r>
              <a:rPr lang="en-US" altLang="en-US" i="1" baseline="-25000" dirty="0" err="1"/>
              <a:t>i</a:t>
            </a:r>
            <a:r>
              <a:rPr lang="en-US" altLang="en-US" dirty="0"/>
              <a:t> </a:t>
            </a:r>
            <a:r>
              <a:rPr lang="en-US" altLang="en-US" dirty="0">
                <a:sym typeface="Symbol" panose="05050102010706020507" pitchFamily="18" charset="2"/>
              </a:rPr>
              <a:t></a:t>
            </a:r>
            <a:r>
              <a:rPr lang="en-US" altLang="en-US" i="1" dirty="0" err="1"/>
              <a:t>T</a:t>
            </a:r>
            <a:r>
              <a:rPr lang="en-US" altLang="en-US" i="1" baseline="-25000" dirty="0" err="1"/>
              <a:t>j</a:t>
            </a:r>
            <a:r>
              <a:rPr lang="en-US" altLang="en-US" dirty="0"/>
              <a:t>. : if </a:t>
            </a:r>
            <a:r>
              <a:rPr lang="en-US" altLang="en-US" i="1" dirty="0" err="1"/>
              <a:t>T</a:t>
            </a:r>
            <a:r>
              <a:rPr lang="en-US" altLang="en-US" i="1" baseline="-25000" dirty="0" err="1"/>
              <a:t>i</a:t>
            </a:r>
            <a:r>
              <a:rPr lang="en-US" altLang="en-US" dirty="0"/>
              <a:t> </a:t>
            </a:r>
            <a:r>
              <a:rPr lang="en-US" altLang="en-US" dirty="0">
                <a:sym typeface="Symbol" panose="05050102010706020507" pitchFamily="18" charset="2"/>
              </a:rPr>
              <a:t>is waiting for a lock held in conflicting mode </a:t>
            </a:r>
            <a:r>
              <a:rPr lang="en-US" altLang="en-US" dirty="0" err="1">
                <a:sym typeface="Symbol" panose="05050102010706020507" pitchFamily="18" charset="2"/>
              </a:rPr>
              <a:t>by</a:t>
            </a:r>
            <a:r>
              <a:rPr lang="en-US" altLang="en-US" i="1" dirty="0" err="1"/>
              <a:t>T</a:t>
            </a:r>
            <a:r>
              <a:rPr lang="en-US" altLang="en-US" i="1" baseline="-25000" dirty="0" err="1"/>
              <a:t>j</a:t>
            </a:r>
            <a:r>
              <a:rPr lang="en-US" altLang="en-US" i="1" baseline="-25000" dirty="0"/>
              <a:t> </a:t>
            </a:r>
            <a:endParaRPr lang="en-US" altLang="en-US" dirty="0"/>
          </a:p>
          <a:p>
            <a:r>
              <a:rPr lang="en-US" altLang="en-US" dirty="0"/>
              <a:t>The system is in a deadlock state if and only if the wait-for graph has a cycle.  </a:t>
            </a:r>
          </a:p>
          <a:p>
            <a:r>
              <a:rPr lang="en-US" altLang="en-US" dirty="0"/>
              <a:t>Invoke a deadlock-detection algorithm periodically to look for cycles.</a:t>
            </a:r>
          </a:p>
        </p:txBody>
      </p:sp>
      <p:sp>
        <p:nvSpPr>
          <p:cNvPr id="4" name="Text Box 3">
            <a:extLst>
              <a:ext uri="{FF2B5EF4-FFF2-40B4-BE49-F238E27FC236}">
                <a16:creationId xmlns:a16="http://schemas.microsoft.com/office/drawing/2014/main" id="{F7E65FA3-290F-45D6-96B1-EA520E859898}"/>
              </a:ext>
            </a:extLst>
          </p:cNvPr>
          <p:cNvSpPr txBox="1">
            <a:spLocks noChangeArrowheads="1"/>
          </p:cNvSpPr>
          <p:nvPr/>
        </p:nvSpPr>
        <p:spPr bwMode="auto">
          <a:xfrm>
            <a:off x="2147890" y="4146402"/>
            <a:ext cx="233474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Wait-for graph without a cycle</a:t>
            </a:r>
          </a:p>
        </p:txBody>
      </p:sp>
      <p:sp>
        <p:nvSpPr>
          <p:cNvPr id="5" name="Text Box 4">
            <a:extLst>
              <a:ext uri="{FF2B5EF4-FFF2-40B4-BE49-F238E27FC236}">
                <a16:creationId xmlns:a16="http://schemas.microsoft.com/office/drawing/2014/main" id="{6AFB0325-7D70-455E-B59A-5068769F0631}"/>
              </a:ext>
            </a:extLst>
          </p:cNvPr>
          <p:cNvSpPr txBox="1">
            <a:spLocks noChangeArrowheads="1"/>
          </p:cNvSpPr>
          <p:nvPr/>
        </p:nvSpPr>
        <p:spPr bwMode="auto">
          <a:xfrm>
            <a:off x="4881663" y="4178550"/>
            <a:ext cx="2151999"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Wait-for graph  with a cycle</a:t>
            </a:r>
          </a:p>
        </p:txBody>
      </p:sp>
      <p:pic>
        <p:nvPicPr>
          <p:cNvPr id="6" name="Picture 9">
            <a:extLst>
              <a:ext uri="{FF2B5EF4-FFF2-40B4-BE49-F238E27FC236}">
                <a16:creationId xmlns:a16="http://schemas.microsoft.com/office/drawing/2014/main" id="{9E6DE4A4-4D87-4010-AA01-AE17AA1E1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3169" y="2656726"/>
            <a:ext cx="1679972" cy="1238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a:extLst>
              <a:ext uri="{FF2B5EF4-FFF2-40B4-BE49-F238E27FC236}">
                <a16:creationId xmlns:a16="http://schemas.microsoft.com/office/drawing/2014/main" id="{7883DCB0-CC17-40E2-9C93-AB7251DB7F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3525" y="2701956"/>
            <a:ext cx="1615082" cy="118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4637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7F4EC-3862-619D-DDA2-2FFFE05E6FBE}"/>
            </a:ext>
          </a:extLst>
        </p:cNvPr>
        <p:cNvGrpSpPr/>
        <p:nvPr/>
      </p:nvGrpSpPr>
      <p:grpSpPr>
        <a:xfrm>
          <a:off x="0" y="0"/>
          <a:ext cx="0" cy="0"/>
          <a:chOff x="0" y="0"/>
          <a:chExt cx="0" cy="0"/>
        </a:xfrm>
      </p:grpSpPr>
      <p:pic>
        <p:nvPicPr>
          <p:cNvPr id="2" name="Picture 1" descr="16x9_grey.jpg">
            <a:extLst>
              <a:ext uri="{FF2B5EF4-FFF2-40B4-BE49-F238E27FC236}">
                <a16:creationId xmlns:a16="http://schemas.microsoft.com/office/drawing/2014/main" id="{86FB0F0F-57FC-F72F-F751-B85F542CD2E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3" name="TextBox 8">
            <a:extLst>
              <a:ext uri="{FF2B5EF4-FFF2-40B4-BE49-F238E27FC236}">
                <a16:creationId xmlns:a16="http://schemas.microsoft.com/office/drawing/2014/main" id="{E3E73D0E-04B1-A022-4E15-0D9859E2A6D3}"/>
              </a:ext>
            </a:extLst>
          </p:cNvPr>
          <p:cNvSpPr txBox="1">
            <a:spLocks noChangeArrowheads="1"/>
          </p:cNvSpPr>
          <p:nvPr/>
        </p:nvSpPr>
        <p:spPr bwMode="auto">
          <a:xfrm>
            <a:off x="0" y="153178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Schedules</a:t>
            </a:r>
            <a:b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Consistency/Serializability Models</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78585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A9BA0-E51F-6038-29A4-D23DF0CE38A3}"/>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9241E6B2-2988-CC10-087B-BA15836004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B1725EB-A9F0-D967-B652-548D18299D1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324E06F-2FF1-885D-540F-69C158E46AE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D275BCC9-7FF9-5D92-8EDD-09B8ABAF31B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p>
        </p:txBody>
      </p:sp>
      <p:sp>
        <p:nvSpPr>
          <p:cNvPr id="8" name="TextBox 9">
            <a:extLst>
              <a:ext uri="{FF2B5EF4-FFF2-40B4-BE49-F238E27FC236}">
                <a16:creationId xmlns:a16="http://schemas.microsoft.com/office/drawing/2014/main" id="{4B2CF3E7-DC7F-2E14-48C7-8AC31A6D7DFE}"/>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W4111-2025S-11-Module-II-NoSql-Module-IV-1		© Donald F. Ferguson, 2025</a:t>
            </a:r>
            <a:endParaRPr lang="en-US" altLang="en-US" sz="800" i="1" dirty="0">
              <a:solidFill>
                <a:schemeClr val="bg1"/>
              </a:solidFill>
            </a:endParaRPr>
          </a:p>
        </p:txBody>
      </p:sp>
    </p:spTree>
    <p:extLst>
      <p:ext uri="{BB962C8B-B14F-4D97-AF65-F5344CB8AC3E}">
        <p14:creationId xmlns:p14="http://schemas.microsoft.com/office/powerpoint/2010/main" val="1197175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849BC5D-24D1-CACD-B53E-6170217FF521}"/>
              </a:ext>
            </a:extLst>
          </p:cNvPr>
          <p:cNvSpPr>
            <a:spLocks noGrp="1"/>
          </p:cNvSpPr>
          <p:nvPr>
            <p:ph idx="1"/>
          </p:nvPr>
        </p:nvSpPr>
        <p:spPr>
          <a:xfrm>
            <a:off x="152400" y="3009900"/>
            <a:ext cx="8839200" cy="1619249"/>
          </a:xfrm>
        </p:spPr>
        <p:txBody>
          <a:bodyPr/>
          <a:lstStyle/>
          <a:p>
            <a:r>
              <a:rPr lang="en-US" sz="1600" dirty="0"/>
              <a:t>We covered serial schedules, 2PL and serializable in the previous lecture.</a:t>
            </a:r>
          </a:p>
          <a:p>
            <a:r>
              <a:rPr lang="en-US" sz="1600" dirty="0"/>
              <a:t>The types of schedules are much more complex.</a:t>
            </a:r>
          </a:p>
          <a:p>
            <a:r>
              <a:rPr lang="en-US" sz="1600" dirty="0"/>
              <a:t>There are also forms of conflict management and lock types other than R/W.</a:t>
            </a:r>
          </a:p>
          <a:p>
            <a:r>
              <a:rPr lang="en-US" sz="1600" dirty="0"/>
              <a:t>We will talk a little bit about them for awareness.</a:t>
            </a:r>
          </a:p>
          <a:p>
            <a:r>
              <a:rPr lang="en-US" sz="1600" dirty="0"/>
              <a:t>These are academically interesting but do not come up in practice.</a:t>
            </a:r>
          </a:p>
        </p:txBody>
      </p:sp>
      <p:sp>
        <p:nvSpPr>
          <p:cNvPr id="3" name="Title 2">
            <a:extLst>
              <a:ext uri="{FF2B5EF4-FFF2-40B4-BE49-F238E27FC236}">
                <a16:creationId xmlns:a16="http://schemas.microsoft.com/office/drawing/2014/main" id="{CA082CB5-53B8-FF63-C0CC-E36A812EA6CD}"/>
              </a:ext>
            </a:extLst>
          </p:cNvPr>
          <p:cNvSpPr>
            <a:spLocks noGrp="1"/>
          </p:cNvSpPr>
          <p:nvPr>
            <p:ph type="title"/>
          </p:nvPr>
        </p:nvSpPr>
        <p:spPr/>
        <p:txBody>
          <a:bodyPr/>
          <a:lstStyle/>
          <a:p>
            <a:r>
              <a:rPr lang="en-US" dirty="0"/>
              <a:t>Schedules and Serializable</a:t>
            </a:r>
          </a:p>
        </p:txBody>
      </p:sp>
      <p:pic>
        <p:nvPicPr>
          <p:cNvPr id="1026" name="Picture 2" descr="schedules">
            <a:extLst>
              <a:ext uri="{FF2B5EF4-FFF2-40B4-BE49-F238E27FC236}">
                <a16:creationId xmlns:a16="http://schemas.microsoft.com/office/drawing/2014/main" id="{296186F0-487B-B2FA-8267-F9C8F85ED2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70" y="634907"/>
            <a:ext cx="4152039" cy="23797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ghtbox">
            <a:extLst>
              <a:ext uri="{FF2B5EF4-FFF2-40B4-BE49-F238E27FC236}">
                <a16:creationId xmlns:a16="http://schemas.microsoft.com/office/drawing/2014/main" id="{1E2EEBAA-1906-D6BC-2B8F-1AACE956F9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620" y="514351"/>
            <a:ext cx="405681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026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Serializability</a:t>
            </a:r>
          </a:p>
        </p:txBody>
      </p:sp>
      <p:sp>
        <p:nvSpPr>
          <p:cNvPr id="19459" name="Rectangle 3"/>
          <p:cNvSpPr>
            <a:spLocks noGrp="1" noChangeArrowheads="1"/>
          </p:cNvSpPr>
          <p:nvPr>
            <p:ph idx="1"/>
          </p:nvPr>
        </p:nvSpPr>
        <p:spPr>
          <a:xfrm>
            <a:off x="1655686" y="826873"/>
            <a:ext cx="6034562" cy="4025979"/>
          </a:xfrm>
        </p:spPr>
        <p:txBody>
          <a:bodyPr/>
          <a:lstStyle/>
          <a:p>
            <a:r>
              <a:rPr lang="en-US" altLang="en-US" b="1" dirty="0"/>
              <a:t>Basic Assumption</a:t>
            </a:r>
            <a:r>
              <a:rPr lang="en-US" altLang="en-US" dirty="0"/>
              <a:t> – Each transaction preserves database consistency.</a:t>
            </a:r>
          </a:p>
          <a:p>
            <a:r>
              <a:rPr lang="en-US" altLang="en-US" dirty="0"/>
              <a:t>Thus, serial execution of a set of transactions preserves database consistency.</a:t>
            </a:r>
          </a:p>
          <a:p>
            <a:r>
              <a:rPr lang="en-US" altLang="en-US" dirty="0"/>
              <a:t>A (possibly concurrent) schedule is serializable if it is equivalent to a serial schedule.  Different forms of schedule equivalence give rise to the notions of:</a:t>
            </a:r>
          </a:p>
          <a:p>
            <a:pPr lvl="1">
              <a:buFont typeface="Monotype Sorts" charset="2"/>
              <a:buNone/>
            </a:pPr>
            <a:r>
              <a:rPr lang="en-US" altLang="en-US" dirty="0"/>
              <a:t>1.	</a:t>
            </a:r>
            <a:r>
              <a:rPr lang="en-US" altLang="en-US" b="1" dirty="0">
                <a:solidFill>
                  <a:srgbClr val="000099"/>
                </a:solidFill>
              </a:rPr>
              <a:t>Conflict serializability</a:t>
            </a:r>
          </a:p>
          <a:p>
            <a:pPr lvl="1">
              <a:buFont typeface="Monotype Sorts" charset="2"/>
              <a:buNone/>
            </a:pPr>
            <a:r>
              <a:rPr lang="en-US" altLang="en-US" dirty="0"/>
              <a:t>2.	</a:t>
            </a:r>
            <a:r>
              <a:rPr lang="en-US" altLang="en-US" b="1" dirty="0">
                <a:solidFill>
                  <a:srgbClr val="000099"/>
                </a:solidFill>
              </a:rPr>
              <a:t>View serializability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p:txBody>
          <a:bodyPr/>
          <a:lstStyle/>
          <a:p>
            <a:pPr>
              <a:defRPr/>
            </a:pPr>
            <a:r>
              <a:rPr lang="en-US" i="1">
                <a:effectLst>
                  <a:outerShdw blurRad="38100" dist="38100" dir="2700000" algn="tl">
                    <a:srgbClr val="C0C0C0"/>
                  </a:outerShdw>
                </a:effectLst>
              </a:rPr>
              <a:t>Simplified view of transactions</a:t>
            </a:r>
          </a:p>
        </p:txBody>
      </p:sp>
      <p:sp>
        <p:nvSpPr>
          <p:cNvPr id="20483" name="Rectangle 3"/>
          <p:cNvSpPr>
            <a:spLocks noGrp="1" noChangeArrowheads="1"/>
          </p:cNvSpPr>
          <p:nvPr>
            <p:ph idx="1"/>
          </p:nvPr>
        </p:nvSpPr>
        <p:spPr>
          <a:xfrm>
            <a:off x="1649027" y="826873"/>
            <a:ext cx="5905871" cy="4025979"/>
          </a:xfrm>
        </p:spPr>
        <p:txBody>
          <a:bodyPr/>
          <a:lstStyle/>
          <a:p>
            <a:r>
              <a:rPr lang="en-US" altLang="en-US" dirty="0"/>
              <a:t>We ignore operations other than </a:t>
            </a:r>
            <a:r>
              <a:rPr lang="en-US" altLang="en-US" b="1" dirty="0"/>
              <a:t>read</a:t>
            </a:r>
            <a:r>
              <a:rPr lang="en-US" altLang="en-US" dirty="0"/>
              <a:t> and </a:t>
            </a:r>
            <a:r>
              <a:rPr lang="en-US" altLang="en-US" b="1" dirty="0"/>
              <a:t>write</a:t>
            </a:r>
            <a:r>
              <a:rPr lang="en-US" altLang="en-US" dirty="0"/>
              <a:t> instructions</a:t>
            </a:r>
          </a:p>
          <a:p>
            <a:r>
              <a:rPr lang="en-US" altLang="en-US" dirty="0"/>
              <a:t>We assume that transactions may perform arbitrary computations on data in local buffers in between reads and writes.  </a:t>
            </a:r>
          </a:p>
          <a:p>
            <a:r>
              <a:rPr lang="en-US" altLang="en-US" dirty="0"/>
              <a:t>Our simplified schedules consist of only </a:t>
            </a:r>
            <a:r>
              <a:rPr lang="en-US" altLang="en-US" b="1" dirty="0"/>
              <a:t>read</a:t>
            </a:r>
            <a:r>
              <a:rPr lang="en-US" altLang="en-US" dirty="0"/>
              <a:t> and </a:t>
            </a:r>
            <a:r>
              <a:rPr lang="en-US" altLang="en-US" b="1" dirty="0"/>
              <a:t>write </a:t>
            </a:r>
            <a:r>
              <a:rPr lang="en-US" altLang="en-US" dirty="0"/>
              <a:t>instructions.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Conflicting Instructions </a:t>
            </a:r>
          </a:p>
        </p:txBody>
      </p:sp>
      <p:sp>
        <p:nvSpPr>
          <p:cNvPr id="21507" name="Rectangle 3"/>
          <p:cNvSpPr>
            <a:spLocks noGrp="1" noChangeArrowheads="1"/>
          </p:cNvSpPr>
          <p:nvPr>
            <p:ph idx="1"/>
          </p:nvPr>
        </p:nvSpPr>
        <p:spPr>
          <a:xfrm>
            <a:off x="1662343" y="826873"/>
            <a:ext cx="5812655" cy="4025979"/>
          </a:xfrm>
        </p:spPr>
        <p:txBody>
          <a:bodyPr/>
          <a:lstStyle/>
          <a:p>
            <a:r>
              <a:rPr lang="en-US" altLang="en-US" dirty="0"/>
              <a:t>Instructions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of transactions </a:t>
            </a:r>
            <a:r>
              <a:rPr lang="en-US" altLang="en-US" i="1" dirty="0"/>
              <a:t>T</a:t>
            </a:r>
            <a:r>
              <a:rPr lang="en-US" altLang="en-US" i="1" baseline="-25000" dirty="0"/>
              <a:t>i</a:t>
            </a:r>
            <a:r>
              <a:rPr lang="en-US" altLang="en-US" dirty="0"/>
              <a:t> and </a:t>
            </a:r>
            <a:r>
              <a:rPr lang="en-US" altLang="en-US" i="1" dirty="0"/>
              <a:t>T</a:t>
            </a:r>
            <a:r>
              <a:rPr lang="en-US" altLang="en-US" i="1" baseline="-25000" dirty="0"/>
              <a:t>j</a:t>
            </a:r>
            <a:r>
              <a:rPr lang="en-US" altLang="en-US" dirty="0"/>
              <a:t> respectively, </a:t>
            </a:r>
            <a:r>
              <a:rPr lang="en-US" altLang="en-US" b="1" dirty="0">
                <a:solidFill>
                  <a:srgbClr val="000099"/>
                </a:solidFill>
              </a:rPr>
              <a:t>conflict</a:t>
            </a:r>
            <a:r>
              <a:rPr lang="en-US" altLang="en-US" dirty="0"/>
              <a:t> if and only if there exists some item </a:t>
            </a:r>
            <a:r>
              <a:rPr lang="en-US" altLang="en-US" i="1" dirty="0"/>
              <a:t>Q</a:t>
            </a:r>
            <a:r>
              <a:rPr lang="en-US" altLang="en-US" dirty="0"/>
              <a:t> accessed by both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and at least one of these instructions wrote </a:t>
            </a:r>
            <a:r>
              <a:rPr lang="en-US" altLang="en-US" i="1" dirty="0"/>
              <a:t>Q.</a:t>
            </a:r>
            <a:endParaRPr lang="en-US" altLang="en-US" dirty="0"/>
          </a:p>
          <a:p>
            <a:pPr>
              <a:buFont typeface="Monotype Sorts" charset="2"/>
              <a:buNone/>
            </a:pPr>
            <a:r>
              <a:rPr lang="en-US" altLang="en-US" dirty="0"/>
              <a:t>	   1.   </a:t>
            </a:r>
            <a:r>
              <a:rPr lang="en-US" altLang="en-US" i="1" dirty="0"/>
              <a:t>l</a:t>
            </a:r>
            <a:r>
              <a:rPr lang="en-US" altLang="en-US" i="1" baseline="-25000" dirty="0"/>
              <a:t>i</a:t>
            </a:r>
            <a:r>
              <a:rPr lang="en-US" altLang="en-US" dirty="0"/>
              <a:t> = </a:t>
            </a:r>
            <a:r>
              <a:rPr lang="en-US" altLang="en-US" b="1" dirty="0"/>
              <a:t>read</a:t>
            </a:r>
            <a:r>
              <a:rPr lang="en-US" altLang="en-US" dirty="0"/>
              <a:t>(</a:t>
            </a:r>
            <a:r>
              <a:rPr lang="en-US" altLang="en-US" i="1" dirty="0"/>
              <a:t>Q), </a:t>
            </a:r>
            <a:r>
              <a:rPr lang="en-US" altLang="en-US" i="1" dirty="0" err="1"/>
              <a:t>l</a:t>
            </a:r>
            <a:r>
              <a:rPr lang="en-US" altLang="en-US" i="1" baseline="-25000" dirty="0" err="1"/>
              <a:t>j</a:t>
            </a:r>
            <a:r>
              <a:rPr lang="en-US" altLang="en-US" i="1" dirty="0"/>
              <a:t> = </a:t>
            </a:r>
            <a:r>
              <a:rPr lang="en-US" altLang="en-US" b="1" dirty="0"/>
              <a:t>read</a:t>
            </a:r>
            <a:r>
              <a:rPr lang="en-US" altLang="en-US" dirty="0"/>
              <a:t>(</a:t>
            </a:r>
            <a:r>
              <a:rPr lang="en-US" altLang="en-US" i="1" dirty="0"/>
              <a:t>Q</a:t>
            </a:r>
            <a:r>
              <a:rPr lang="en-US" altLang="en-US" dirty="0"/>
              <a:t>).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i="1" dirty="0"/>
              <a:t> </a:t>
            </a:r>
            <a:r>
              <a:rPr lang="en-US" altLang="en-US" dirty="0"/>
              <a:t>don</a:t>
            </a:r>
            <a:r>
              <a:rPr lang="ja-JP" altLang="en-US" dirty="0"/>
              <a:t>’</a:t>
            </a:r>
            <a:r>
              <a:rPr lang="en-US" altLang="ja-JP" dirty="0"/>
              <a:t>t conflict.</a:t>
            </a:r>
            <a:br>
              <a:rPr lang="en-US" altLang="ja-JP" dirty="0"/>
            </a:br>
            <a:r>
              <a:rPr lang="en-US" altLang="ja-JP" dirty="0"/>
              <a:t>   2.   </a:t>
            </a:r>
            <a:r>
              <a:rPr lang="en-US" altLang="ja-JP" i="1" dirty="0"/>
              <a:t>l</a:t>
            </a:r>
            <a:r>
              <a:rPr lang="en-US" altLang="ja-JP" i="1" baseline="-25000" dirty="0"/>
              <a:t>i</a:t>
            </a:r>
            <a:r>
              <a:rPr lang="en-US" altLang="ja-JP" dirty="0"/>
              <a:t> = </a:t>
            </a:r>
            <a:r>
              <a:rPr lang="en-US" altLang="ja-JP" b="1" dirty="0"/>
              <a:t>read</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write</a:t>
            </a:r>
            <a:r>
              <a:rPr lang="en-US" altLang="ja-JP" dirty="0"/>
              <a:t>(</a:t>
            </a:r>
            <a:r>
              <a:rPr lang="en-US" altLang="ja-JP" i="1" dirty="0"/>
              <a:t>Q</a:t>
            </a:r>
            <a:r>
              <a:rPr lang="en-US" altLang="ja-JP" dirty="0"/>
              <a:t>).  They conflict.</a:t>
            </a:r>
            <a:br>
              <a:rPr lang="en-US" altLang="ja-JP" dirty="0"/>
            </a:br>
            <a:r>
              <a:rPr lang="en-US" altLang="ja-JP" dirty="0"/>
              <a:t>   3.   </a:t>
            </a:r>
            <a:r>
              <a:rPr lang="en-US" altLang="ja-JP" i="1" dirty="0"/>
              <a:t>l</a:t>
            </a:r>
            <a:r>
              <a:rPr lang="en-US" altLang="ja-JP" i="1" baseline="-25000" dirty="0"/>
              <a:t>i</a:t>
            </a:r>
            <a:r>
              <a:rPr lang="en-US" altLang="ja-JP" dirty="0"/>
              <a:t> = </a:t>
            </a:r>
            <a:r>
              <a:rPr lang="en-US" altLang="ja-JP" b="1" dirty="0"/>
              <a:t>write</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read</a:t>
            </a:r>
            <a:r>
              <a:rPr lang="en-US" altLang="ja-JP" dirty="0"/>
              <a:t>(</a:t>
            </a:r>
            <a:r>
              <a:rPr lang="en-US" altLang="ja-JP" i="1" dirty="0"/>
              <a:t>Q</a:t>
            </a:r>
            <a:r>
              <a:rPr lang="en-US" altLang="ja-JP" dirty="0"/>
              <a:t>).   They conflict</a:t>
            </a:r>
            <a:br>
              <a:rPr lang="en-US" altLang="ja-JP" dirty="0"/>
            </a:br>
            <a:r>
              <a:rPr lang="en-US" altLang="ja-JP" dirty="0"/>
              <a:t>   4.   </a:t>
            </a:r>
            <a:r>
              <a:rPr lang="en-US" altLang="ja-JP" i="1" dirty="0"/>
              <a:t>l</a:t>
            </a:r>
            <a:r>
              <a:rPr lang="en-US" altLang="ja-JP" i="1" baseline="-25000" dirty="0"/>
              <a:t>i</a:t>
            </a:r>
            <a:r>
              <a:rPr lang="en-US" altLang="ja-JP" dirty="0"/>
              <a:t> = </a:t>
            </a:r>
            <a:r>
              <a:rPr lang="en-US" altLang="ja-JP" b="1" dirty="0"/>
              <a:t>write</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write</a:t>
            </a:r>
            <a:r>
              <a:rPr lang="en-US" altLang="ja-JP" dirty="0"/>
              <a:t>(</a:t>
            </a:r>
            <a:r>
              <a:rPr lang="en-US" altLang="ja-JP" i="1" dirty="0"/>
              <a:t>Q</a:t>
            </a:r>
            <a:r>
              <a:rPr lang="en-US" altLang="ja-JP" dirty="0"/>
              <a:t>).  They conflict</a:t>
            </a:r>
          </a:p>
          <a:p>
            <a:r>
              <a:rPr lang="en-US" altLang="en-US" dirty="0"/>
              <a:t>Intuitively, a conflict between </a:t>
            </a:r>
            <a:r>
              <a:rPr lang="en-US" altLang="en-US" i="1" dirty="0"/>
              <a:t>l</a:t>
            </a:r>
            <a:r>
              <a:rPr lang="en-US" altLang="en-US" i="1" baseline="-25000" dirty="0"/>
              <a:t>i</a:t>
            </a:r>
            <a:r>
              <a:rPr lang="en-US" altLang="en-US" i="1" dirty="0"/>
              <a:t> </a:t>
            </a:r>
            <a:r>
              <a:rPr lang="en-US" altLang="en-US" dirty="0"/>
              <a:t>and </a:t>
            </a:r>
            <a:r>
              <a:rPr lang="en-US" altLang="en-US" i="1" dirty="0" err="1"/>
              <a:t>l</a:t>
            </a:r>
            <a:r>
              <a:rPr lang="en-US" altLang="en-US" i="1" baseline="-25000" dirty="0" err="1"/>
              <a:t>j</a:t>
            </a:r>
            <a:r>
              <a:rPr lang="en-US" altLang="en-US" dirty="0"/>
              <a:t> forces a (logical) temporal order between them.  </a:t>
            </a:r>
          </a:p>
          <a:p>
            <a:r>
              <a:rPr lang="en-US" altLang="en-US" dirty="0"/>
              <a:t>If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are consecutive in a schedule and they do not conflict, their results would remain the same even if they had been interchanged in the schedule.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a:t>
            </a:r>
          </a:p>
        </p:txBody>
      </p:sp>
      <p:sp>
        <p:nvSpPr>
          <p:cNvPr id="22531" name="Rectangle 3"/>
          <p:cNvSpPr>
            <a:spLocks noGrp="1" noChangeArrowheads="1"/>
          </p:cNvSpPr>
          <p:nvPr>
            <p:ph idx="1"/>
          </p:nvPr>
        </p:nvSpPr>
        <p:spPr>
          <a:xfrm>
            <a:off x="1655686" y="826873"/>
            <a:ext cx="5812655" cy="4025979"/>
          </a:xfrm>
        </p:spPr>
        <p:txBody>
          <a:bodyPr/>
          <a:lstStyle/>
          <a:p>
            <a:pPr>
              <a:tabLst>
                <a:tab pos="1666875" algn="l"/>
                <a:tab pos="1926431" algn="l"/>
                <a:tab pos="2489597" algn="l"/>
                <a:tab pos="2695575" algn="l"/>
              </a:tabLst>
            </a:pPr>
            <a:r>
              <a:rPr lang="en-US" altLang="en-US" dirty="0"/>
              <a:t>If a schedule </a:t>
            </a:r>
            <a:r>
              <a:rPr lang="en-US" altLang="en-US" i="1" dirty="0"/>
              <a:t>S</a:t>
            </a:r>
            <a:r>
              <a:rPr lang="en-US" altLang="en-US" dirty="0"/>
              <a:t> can be transformed into a schedule </a:t>
            </a:r>
            <a:r>
              <a:rPr lang="en-US" altLang="en-US" i="1" dirty="0"/>
              <a:t>S’ </a:t>
            </a:r>
            <a:r>
              <a:rPr lang="en-US" altLang="en-US" dirty="0"/>
              <a:t>by a series of swaps of non-conflicting instructions, we say that </a:t>
            </a:r>
            <a:r>
              <a:rPr lang="en-US" altLang="en-US" i="1" dirty="0"/>
              <a:t>S</a:t>
            </a:r>
            <a:r>
              <a:rPr lang="en-US" altLang="en-US" dirty="0"/>
              <a:t> and </a:t>
            </a:r>
            <a:r>
              <a:rPr lang="en-US" altLang="en-US" i="1" dirty="0"/>
              <a:t>S’ </a:t>
            </a:r>
            <a:r>
              <a:rPr lang="en-US" altLang="en-US" dirty="0"/>
              <a:t>are </a:t>
            </a:r>
            <a:r>
              <a:rPr lang="en-US" altLang="en-US" b="1" dirty="0">
                <a:solidFill>
                  <a:srgbClr val="000099"/>
                </a:solidFill>
              </a:rPr>
              <a:t>conflict equivalent</a:t>
            </a:r>
            <a:r>
              <a:rPr lang="en-US" altLang="en-US" i="1" dirty="0"/>
              <a:t>.</a:t>
            </a:r>
            <a:endParaRPr lang="en-US" altLang="en-US" dirty="0"/>
          </a:p>
          <a:p>
            <a:pPr>
              <a:tabLst>
                <a:tab pos="1666875" algn="l"/>
                <a:tab pos="1926431" algn="l"/>
                <a:tab pos="2489597" algn="l"/>
                <a:tab pos="2695575" algn="l"/>
              </a:tabLst>
            </a:pPr>
            <a:r>
              <a:rPr lang="en-US" altLang="en-US" dirty="0"/>
              <a:t>We say that a schedule </a:t>
            </a:r>
            <a:r>
              <a:rPr lang="en-US" altLang="en-US" i="1" dirty="0"/>
              <a:t>S</a:t>
            </a:r>
            <a:r>
              <a:rPr lang="en-US" altLang="en-US" dirty="0"/>
              <a:t> is </a:t>
            </a:r>
            <a:r>
              <a:rPr lang="en-US" altLang="en-US" b="1" dirty="0">
                <a:solidFill>
                  <a:srgbClr val="000099"/>
                </a:solidFill>
              </a:rPr>
              <a:t>conflict serializable</a:t>
            </a:r>
            <a:r>
              <a:rPr lang="en-US" altLang="en-US" dirty="0"/>
              <a:t> if it is conflict equivalent to a serial schedule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 (Cont.)</a:t>
            </a:r>
          </a:p>
        </p:txBody>
      </p:sp>
      <p:sp>
        <p:nvSpPr>
          <p:cNvPr id="23555" name="Rectangle 3"/>
          <p:cNvSpPr>
            <a:spLocks noGrp="1" noChangeArrowheads="1"/>
          </p:cNvSpPr>
          <p:nvPr>
            <p:ph idx="1"/>
          </p:nvPr>
        </p:nvSpPr>
        <p:spPr>
          <a:xfrm>
            <a:off x="1655685" y="826873"/>
            <a:ext cx="6121477" cy="4025979"/>
          </a:xfrm>
        </p:spPr>
        <p:txBody>
          <a:bodyPr/>
          <a:lstStyle/>
          <a:p>
            <a:pPr>
              <a:tabLst>
                <a:tab pos="1547813" algn="l"/>
                <a:tab pos="1883569" algn="l"/>
                <a:tab pos="2446735" algn="l"/>
                <a:tab pos="2911079" algn="l"/>
              </a:tabLst>
            </a:pPr>
            <a:r>
              <a:rPr lang="en-US" altLang="en-US" dirty="0"/>
              <a:t>Schedule 3 can be transformed into Schedule 6, a serial schedule where </a:t>
            </a:r>
            <a:r>
              <a:rPr lang="en-US" altLang="en-US" i="1" dirty="0"/>
              <a:t>T</a:t>
            </a:r>
            <a:r>
              <a:rPr lang="en-US" altLang="en-US" baseline="-25000" dirty="0"/>
              <a:t>2</a:t>
            </a:r>
            <a:r>
              <a:rPr lang="en-US" altLang="en-US" dirty="0"/>
              <a:t> follows </a:t>
            </a:r>
            <a:r>
              <a:rPr lang="en-US" altLang="en-US" i="1" dirty="0"/>
              <a:t>T</a:t>
            </a:r>
            <a:r>
              <a:rPr lang="en-US" altLang="en-US" baseline="-25000" dirty="0"/>
              <a:t>1</a:t>
            </a:r>
            <a:r>
              <a:rPr lang="en-US" altLang="en-US" dirty="0"/>
              <a:t>, by series of swaps of non-conflicting instructions.  Therefore Schedule 3 is conflict serializable.</a:t>
            </a:r>
          </a:p>
        </p:txBody>
      </p:sp>
      <p:sp>
        <p:nvSpPr>
          <p:cNvPr id="23556" name="Text Box 11"/>
          <p:cNvSpPr txBox="1">
            <a:spLocks noChangeArrowheads="1"/>
          </p:cNvSpPr>
          <p:nvPr/>
        </p:nvSpPr>
        <p:spPr bwMode="auto">
          <a:xfrm>
            <a:off x="2754590" y="3692121"/>
            <a:ext cx="100540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Schedule 3</a:t>
            </a:r>
          </a:p>
        </p:txBody>
      </p:sp>
      <p:sp>
        <p:nvSpPr>
          <p:cNvPr id="23557" name="Text Box 12"/>
          <p:cNvSpPr txBox="1">
            <a:spLocks noChangeArrowheads="1"/>
          </p:cNvSpPr>
          <p:nvPr/>
        </p:nvSpPr>
        <p:spPr bwMode="auto">
          <a:xfrm>
            <a:off x="5676384" y="3694505"/>
            <a:ext cx="100540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Schedule 6</a:t>
            </a:r>
          </a:p>
        </p:txBody>
      </p:sp>
      <p:pic>
        <p:nvPicPr>
          <p:cNvPr id="2355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1" y="1663297"/>
            <a:ext cx="2280047"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0150" y="1650204"/>
            <a:ext cx="2333625" cy="171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 (Cont.)</a:t>
            </a:r>
          </a:p>
        </p:txBody>
      </p:sp>
      <p:sp>
        <p:nvSpPr>
          <p:cNvPr id="24579" name="Rectangle 3"/>
          <p:cNvSpPr>
            <a:spLocks noGrp="1" noChangeArrowheads="1"/>
          </p:cNvSpPr>
          <p:nvPr>
            <p:ph idx="1"/>
          </p:nvPr>
        </p:nvSpPr>
        <p:spPr>
          <a:xfrm>
            <a:off x="1669002" y="826873"/>
            <a:ext cx="5766047" cy="4025979"/>
          </a:xfrm>
        </p:spPr>
        <p:txBody>
          <a:bodyPr/>
          <a:lstStyle/>
          <a:p>
            <a:pPr>
              <a:tabLst>
                <a:tab pos="1666875" algn="l"/>
                <a:tab pos="1926431" algn="l"/>
                <a:tab pos="2489597" algn="l"/>
                <a:tab pos="2695575" algn="l"/>
              </a:tabLst>
            </a:pPr>
            <a:r>
              <a:rPr lang="en-US" altLang="en-US" dirty="0"/>
              <a:t>Example of a schedule that is not conflict serializable:</a:t>
            </a:r>
            <a:br>
              <a:rPr lang="en-US" altLang="en-US" dirty="0"/>
            </a:br>
            <a:br>
              <a:rPr lang="en-US" altLang="en-US" dirty="0"/>
            </a:br>
            <a:br>
              <a:rPr lang="en-US" altLang="en-US" dirty="0"/>
            </a:br>
            <a:br>
              <a:rPr lang="en-US" altLang="en-US" dirty="0"/>
            </a:br>
            <a:br>
              <a:rPr lang="en-US" altLang="en-US" dirty="0"/>
            </a:br>
            <a:endParaRPr lang="en-US" altLang="en-US" dirty="0"/>
          </a:p>
          <a:p>
            <a:pPr>
              <a:tabLst>
                <a:tab pos="1666875" algn="l"/>
                <a:tab pos="1926431" algn="l"/>
                <a:tab pos="2489597" algn="l"/>
                <a:tab pos="2695575" algn="l"/>
              </a:tabLst>
            </a:pPr>
            <a:r>
              <a:rPr lang="en-US" altLang="en-US" dirty="0"/>
              <a:t>We are unable to swap instructions in the above schedule to obtain either the serial schedule &lt; </a:t>
            </a:r>
            <a:r>
              <a:rPr lang="en-US" altLang="en-US" i="1" dirty="0"/>
              <a:t>T</a:t>
            </a:r>
            <a:r>
              <a:rPr lang="en-US" altLang="en-US" baseline="-25000" dirty="0"/>
              <a:t>3</a:t>
            </a:r>
            <a:r>
              <a:rPr lang="en-US" altLang="en-US" dirty="0"/>
              <a:t>, </a:t>
            </a:r>
            <a:r>
              <a:rPr lang="en-US" altLang="en-US" i="1" dirty="0"/>
              <a:t>T</a:t>
            </a:r>
            <a:r>
              <a:rPr lang="en-US" altLang="en-US" baseline="-25000" dirty="0"/>
              <a:t>4</a:t>
            </a:r>
            <a:r>
              <a:rPr lang="en-US" altLang="en-US" dirty="0"/>
              <a:t> &gt;, or the serial schedule &lt; </a:t>
            </a:r>
            <a:r>
              <a:rPr lang="en-US" altLang="en-US" i="1" dirty="0"/>
              <a:t>T</a:t>
            </a:r>
            <a:r>
              <a:rPr lang="en-US" altLang="en-US" baseline="-25000" dirty="0"/>
              <a:t>4</a:t>
            </a:r>
            <a:r>
              <a:rPr lang="en-US" altLang="en-US" dirty="0"/>
              <a:t>, </a:t>
            </a:r>
            <a:r>
              <a:rPr lang="en-US" altLang="en-US" i="1" dirty="0"/>
              <a:t>T</a:t>
            </a:r>
            <a:r>
              <a:rPr lang="en-US" altLang="en-US" baseline="-25000" dirty="0"/>
              <a:t>3</a:t>
            </a:r>
            <a:r>
              <a:rPr lang="en-US" altLang="en-US" dirty="0"/>
              <a:t> &gt;.</a:t>
            </a:r>
          </a:p>
        </p:txBody>
      </p:sp>
      <p:pic>
        <p:nvPicPr>
          <p:cNvPr id="2458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8285" y="1168002"/>
            <a:ext cx="2130028" cy="79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View Serializability</a:t>
            </a:r>
          </a:p>
        </p:txBody>
      </p:sp>
      <p:sp>
        <p:nvSpPr>
          <p:cNvPr id="25603" name="Rectangle 3"/>
          <p:cNvSpPr>
            <a:spLocks noGrp="1" noChangeArrowheads="1"/>
          </p:cNvSpPr>
          <p:nvPr>
            <p:ph idx="1"/>
          </p:nvPr>
        </p:nvSpPr>
        <p:spPr>
          <a:xfrm>
            <a:off x="1662344" y="826873"/>
            <a:ext cx="5952894" cy="4025979"/>
          </a:xfrm>
        </p:spPr>
        <p:txBody>
          <a:bodyPr/>
          <a:lstStyle/>
          <a:p>
            <a:pPr>
              <a:defRPr/>
            </a:pPr>
            <a:r>
              <a:rPr lang="en-US" dirty="0"/>
              <a:t>Let </a:t>
            </a:r>
            <a:r>
              <a:rPr lang="en-US" i="1" dirty="0"/>
              <a:t>S</a:t>
            </a:r>
            <a:r>
              <a:rPr lang="en-US" dirty="0"/>
              <a:t> and </a:t>
            </a:r>
            <a:r>
              <a:rPr lang="en-US" i="1" dirty="0"/>
              <a:t>S’</a:t>
            </a:r>
            <a:r>
              <a:rPr lang="en-IN" dirty="0"/>
              <a:t> </a:t>
            </a:r>
            <a:r>
              <a:rPr lang="en-US" dirty="0"/>
              <a:t>be two schedules with the same set of transactions.  </a:t>
            </a:r>
            <a:r>
              <a:rPr lang="en-US" i="1" dirty="0"/>
              <a:t>S</a:t>
            </a:r>
            <a:r>
              <a:rPr lang="en-US" dirty="0"/>
              <a:t> and </a:t>
            </a:r>
            <a:r>
              <a:rPr lang="en-US" i="1" dirty="0"/>
              <a:t>S’ </a:t>
            </a:r>
            <a:r>
              <a:rPr lang="en-US" dirty="0"/>
              <a:t>are </a:t>
            </a:r>
            <a:r>
              <a:rPr lang="en-US" b="1" dirty="0">
                <a:solidFill>
                  <a:srgbClr val="000099"/>
                </a:solidFill>
              </a:rPr>
              <a:t>view equivalent</a:t>
            </a:r>
            <a:r>
              <a:rPr lang="en-US" i="1" dirty="0"/>
              <a:t> </a:t>
            </a:r>
            <a:r>
              <a:rPr lang="en-US" dirty="0"/>
              <a:t>if the following three conditions are met, for each data item </a:t>
            </a:r>
            <a:r>
              <a:rPr lang="en-US" i="1" dirty="0"/>
              <a:t>Q,</a:t>
            </a:r>
            <a:r>
              <a:rPr lang="en-US" dirty="0"/>
              <a:t> </a:t>
            </a:r>
          </a:p>
          <a:p>
            <a:pPr marL="342900" lvl="1" indent="0">
              <a:spcBef>
                <a:spcPts val="0"/>
              </a:spcBef>
              <a:buNone/>
              <a:defRPr/>
            </a:pPr>
            <a:r>
              <a:rPr lang="en-US" dirty="0">
                <a:solidFill>
                  <a:srgbClr val="FF9900"/>
                </a:solidFill>
              </a:rPr>
              <a:t>1.   </a:t>
            </a:r>
            <a:r>
              <a:rPr lang="en-US" dirty="0"/>
              <a:t>If in schedule S, transaction </a:t>
            </a:r>
            <a:r>
              <a:rPr lang="en-US" i="1" dirty="0"/>
              <a:t>T</a:t>
            </a:r>
            <a:r>
              <a:rPr lang="en-US" i="1" baseline="-25000" dirty="0"/>
              <a:t>i</a:t>
            </a:r>
            <a:r>
              <a:rPr lang="en-US" i="1" dirty="0"/>
              <a:t> </a:t>
            </a:r>
            <a:r>
              <a:rPr lang="en-US" dirty="0"/>
              <a:t>reads the initial value of </a:t>
            </a:r>
            <a:r>
              <a:rPr lang="en-US" i="1" dirty="0"/>
              <a:t>Q</a:t>
            </a:r>
            <a:r>
              <a:rPr lang="en-US" dirty="0"/>
              <a:t>, then in </a:t>
            </a:r>
          </a:p>
          <a:p>
            <a:pPr marL="342900" lvl="1" indent="0">
              <a:spcBef>
                <a:spcPts val="0"/>
              </a:spcBef>
              <a:buNone/>
              <a:defRPr/>
            </a:pPr>
            <a:r>
              <a:rPr lang="en-US" dirty="0"/>
              <a:t>      schedule </a:t>
            </a:r>
            <a:r>
              <a:rPr lang="en-US" i="1" dirty="0"/>
              <a:t>S</a:t>
            </a:r>
            <a:r>
              <a:rPr lang="en-IN" i="1" dirty="0"/>
              <a:t>’</a:t>
            </a:r>
            <a:r>
              <a:rPr lang="en-US" altLang="ja-JP" dirty="0"/>
              <a:t> also transaction </a:t>
            </a:r>
            <a:r>
              <a:rPr lang="en-US" altLang="ja-JP" i="1" dirty="0"/>
              <a:t>T</a:t>
            </a:r>
            <a:r>
              <a:rPr lang="en-US" altLang="ja-JP" i="1" baseline="-25000" dirty="0"/>
              <a:t>i</a:t>
            </a:r>
            <a:r>
              <a:rPr lang="en-US" altLang="ja-JP" i="1" dirty="0"/>
              <a:t> </a:t>
            </a:r>
            <a:r>
              <a:rPr lang="en-US" altLang="ja-JP" dirty="0"/>
              <a:t> must read the initial value of </a:t>
            </a:r>
            <a:r>
              <a:rPr lang="en-US" altLang="ja-JP" i="1" dirty="0"/>
              <a:t>Q.</a:t>
            </a:r>
          </a:p>
          <a:p>
            <a:pPr marL="342900" lvl="1" indent="0">
              <a:spcBef>
                <a:spcPts val="0"/>
              </a:spcBef>
              <a:buNone/>
              <a:defRPr/>
            </a:pPr>
            <a:r>
              <a:rPr lang="en-US" dirty="0">
                <a:solidFill>
                  <a:srgbClr val="FF9900"/>
                </a:solidFill>
              </a:rPr>
              <a:t>2.</a:t>
            </a:r>
            <a:r>
              <a:rPr lang="en-US" dirty="0"/>
              <a:t>   If in schedule S transaction </a:t>
            </a:r>
            <a:r>
              <a:rPr lang="en-US" i="1" dirty="0"/>
              <a:t>T</a:t>
            </a:r>
            <a:r>
              <a:rPr lang="en-US" i="1" baseline="-25000" dirty="0"/>
              <a:t>i</a:t>
            </a:r>
            <a:r>
              <a:rPr lang="en-US" i="1" dirty="0"/>
              <a:t> </a:t>
            </a:r>
            <a:r>
              <a:rPr lang="en-US" dirty="0"/>
              <a:t>executes </a:t>
            </a:r>
            <a:r>
              <a:rPr lang="en-US" b="1" dirty="0"/>
              <a:t>read</a:t>
            </a:r>
            <a:r>
              <a:rPr lang="en-US" dirty="0"/>
              <a:t>(</a:t>
            </a:r>
            <a:r>
              <a:rPr lang="en-US" i="1" dirty="0"/>
              <a:t>Q)</a:t>
            </a:r>
            <a:r>
              <a:rPr lang="en-US" dirty="0"/>
              <a:t>, and that value was </a:t>
            </a:r>
          </a:p>
          <a:p>
            <a:pPr marL="342900" lvl="1" indent="0">
              <a:spcBef>
                <a:spcPts val="0"/>
              </a:spcBef>
              <a:buNone/>
              <a:defRPr/>
            </a:pPr>
            <a:r>
              <a:rPr lang="en-US" dirty="0"/>
              <a:t>      produced by transaction </a:t>
            </a:r>
            <a:r>
              <a:rPr lang="en-US" i="1" dirty="0"/>
              <a:t>T</a:t>
            </a:r>
            <a:r>
              <a:rPr lang="en-US" i="1" baseline="-25000" dirty="0"/>
              <a:t>j</a:t>
            </a:r>
            <a:r>
              <a:rPr lang="en-US" dirty="0"/>
              <a:t> </a:t>
            </a:r>
            <a:r>
              <a:rPr lang="en-US" i="1" dirty="0"/>
              <a:t> </a:t>
            </a:r>
            <a:r>
              <a:rPr lang="en-US" dirty="0"/>
              <a:t>(if any), then in schedule </a:t>
            </a:r>
            <a:r>
              <a:rPr lang="en-US" i="1" dirty="0"/>
              <a:t>S</a:t>
            </a:r>
            <a:r>
              <a:rPr lang="en-IN" i="1" dirty="0"/>
              <a:t>’</a:t>
            </a:r>
            <a:r>
              <a:rPr lang="en-US" altLang="ja-JP" dirty="0"/>
              <a:t> also </a:t>
            </a:r>
          </a:p>
          <a:p>
            <a:pPr marL="342900" lvl="1" indent="0">
              <a:spcBef>
                <a:spcPts val="0"/>
              </a:spcBef>
              <a:buNone/>
              <a:defRPr/>
            </a:pPr>
            <a:r>
              <a:rPr lang="en-US" altLang="ja-JP" dirty="0"/>
              <a:t>      transaction </a:t>
            </a:r>
            <a:r>
              <a:rPr lang="en-US" altLang="ja-JP" i="1" dirty="0"/>
              <a:t>T</a:t>
            </a:r>
            <a:r>
              <a:rPr lang="en-US" altLang="ja-JP" i="1" baseline="-25000" dirty="0"/>
              <a:t>i</a:t>
            </a:r>
            <a:r>
              <a:rPr lang="en-US" altLang="ja-JP" dirty="0"/>
              <a:t> must read the value of </a:t>
            </a:r>
            <a:r>
              <a:rPr lang="en-US" altLang="ja-JP" i="1" dirty="0"/>
              <a:t>Q</a:t>
            </a:r>
            <a:r>
              <a:rPr lang="en-US" altLang="ja-JP" dirty="0"/>
              <a:t> that was produced by the </a:t>
            </a:r>
          </a:p>
          <a:p>
            <a:pPr marL="342900" lvl="1" indent="0">
              <a:spcBef>
                <a:spcPts val="0"/>
              </a:spcBef>
              <a:buNone/>
              <a:defRPr/>
            </a:pPr>
            <a:r>
              <a:rPr lang="en-US" altLang="ja-JP" dirty="0"/>
              <a:t>      same </a:t>
            </a:r>
            <a:r>
              <a:rPr lang="en-US" altLang="ja-JP" b="1" dirty="0"/>
              <a:t>write</a:t>
            </a:r>
            <a:r>
              <a:rPr lang="en-US" altLang="ja-JP" dirty="0"/>
              <a:t>(Q) operation of transaction </a:t>
            </a:r>
            <a:r>
              <a:rPr lang="en-US" altLang="ja-JP" i="1" dirty="0"/>
              <a:t>T</a:t>
            </a:r>
            <a:r>
              <a:rPr lang="en-US" altLang="ja-JP" i="1" baseline="-25000" dirty="0"/>
              <a:t>j</a:t>
            </a:r>
            <a:r>
              <a:rPr lang="en-US" altLang="ja-JP" dirty="0"/>
              <a:t> .</a:t>
            </a:r>
          </a:p>
          <a:p>
            <a:pPr marL="342900" lvl="1" indent="0">
              <a:spcBef>
                <a:spcPts val="0"/>
              </a:spcBef>
              <a:buNone/>
              <a:defRPr/>
            </a:pPr>
            <a:r>
              <a:rPr lang="en-US" dirty="0">
                <a:solidFill>
                  <a:srgbClr val="FF9900"/>
                </a:solidFill>
              </a:rPr>
              <a:t>3.   </a:t>
            </a:r>
            <a:r>
              <a:rPr lang="en-US" dirty="0"/>
              <a:t>The transaction (if any) that performs the final </a:t>
            </a:r>
            <a:r>
              <a:rPr lang="en-US" b="1" dirty="0"/>
              <a:t>write</a:t>
            </a:r>
            <a:r>
              <a:rPr lang="en-US" dirty="0"/>
              <a:t>(</a:t>
            </a:r>
            <a:r>
              <a:rPr lang="en-US" i="1" dirty="0"/>
              <a:t>Q</a:t>
            </a:r>
            <a:r>
              <a:rPr lang="en-US" dirty="0"/>
              <a:t>) operation in </a:t>
            </a:r>
          </a:p>
          <a:p>
            <a:pPr marL="342900" lvl="1" indent="0">
              <a:spcBef>
                <a:spcPts val="0"/>
              </a:spcBef>
              <a:buNone/>
              <a:defRPr/>
            </a:pPr>
            <a:r>
              <a:rPr lang="en-US" dirty="0"/>
              <a:t>      schedule </a:t>
            </a:r>
            <a:r>
              <a:rPr lang="en-US" i="1" dirty="0"/>
              <a:t>S </a:t>
            </a:r>
            <a:r>
              <a:rPr lang="en-US" dirty="0"/>
              <a:t>must also perform the final</a:t>
            </a:r>
            <a:r>
              <a:rPr lang="en-US" i="1" dirty="0"/>
              <a:t> </a:t>
            </a:r>
            <a:r>
              <a:rPr lang="en-US" b="1" dirty="0"/>
              <a:t>write</a:t>
            </a:r>
            <a:r>
              <a:rPr lang="en-US" dirty="0"/>
              <a:t>(</a:t>
            </a:r>
            <a:r>
              <a:rPr lang="en-US" i="1" dirty="0"/>
              <a:t>Q</a:t>
            </a:r>
            <a:r>
              <a:rPr lang="en-US" dirty="0"/>
              <a:t>) operation in schedule </a:t>
            </a:r>
            <a:r>
              <a:rPr lang="en-US" i="1" dirty="0"/>
              <a:t>S</a:t>
            </a:r>
            <a:r>
              <a:rPr lang="en-IN" altLang="ja-JP" i="1" dirty="0"/>
              <a:t>’</a:t>
            </a:r>
            <a:r>
              <a:rPr lang="en-US" altLang="ja-JP" i="1" dirty="0"/>
              <a:t>.</a:t>
            </a:r>
          </a:p>
          <a:p>
            <a:pPr marL="300038">
              <a:defRPr/>
            </a:pPr>
            <a:r>
              <a:rPr lang="en-US" dirty="0"/>
              <a:t>As can be seen, view equivalence is also based purely on </a:t>
            </a:r>
            <a:r>
              <a:rPr lang="en-US" b="1" dirty="0"/>
              <a:t>reads </a:t>
            </a:r>
            <a:r>
              <a:rPr lang="en-US" dirty="0"/>
              <a:t>and </a:t>
            </a:r>
            <a:r>
              <a:rPr lang="en-US" b="1" dirty="0"/>
              <a:t>writes</a:t>
            </a:r>
            <a:r>
              <a:rPr lang="en-US" dirty="0"/>
              <a:t> alone.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View Serializability (Cont.)</a:t>
            </a:r>
          </a:p>
        </p:txBody>
      </p:sp>
      <p:sp>
        <p:nvSpPr>
          <p:cNvPr id="26627" name="Rectangle 3"/>
          <p:cNvSpPr>
            <a:spLocks noGrp="1" noChangeArrowheads="1"/>
          </p:cNvSpPr>
          <p:nvPr>
            <p:ph idx="1"/>
          </p:nvPr>
        </p:nvSpPr>
        <p:spPr>
          <a:xfrm>
            <a:off x="1655685" y="826873"/>
            <a:ext cx="5726098" cy="4025979"/>
          </a:xfrm>
        </p:spPr>
        <p:txBody>
          <a:bodyPr/>
          <a:lstStyle/>
          <a:p>
            <a:pPr>
              <a:tabLst>
                <a:tab pos="1418035" algn="l"/>
                <a:tab pos="1753791" algn="l"/>
                <a:tab pos="2185988" algn="l"/>
                <a:tab pos="2402681" algn="l"/>
                <a:tab pos="2911079" algn="l"/>
                <a:tab pos="3214688" algn="l"/>
              </a:tabLst>
            </a:pPr>
            <a:r>
              <a:rPr lang="en-US" altLang="en-US"/>
              <a:t>A schedule </a:t>
            </a:r>
            <a:r>
              <a:rPr lang="en-US" altLang="en-US" i="1"/>
              <a:t>S</a:t>
            </a:r>
            <a:r>
              <a:rPr lang="en-US" altLang="en-US"/>
              <a:t> is </a:t>
            </a:r>
            <a:r>
              <a:rPr lang="en-US" altLang="en-US" b="1">
                <a:solidFill>
                  <a:srgbClr val="000099"/>
                </a:solidFill>
              </a:rPr>
              <a:t>view serializable</a:t>
            </a:r>
            <a:r>
              <a:rPr lang="en-US" altLang="en-US" i="1"/>
              <a:t> </a:t>
            </a:r>
            <a:r>
              <a:rPr lang="en-US" altLang="en-US"/>
              <a:t>if it is view equivalent to a serial schedule.</a:t>
            </a:r>
          </a:p>
          <a:p>
            <a:pPr>
              <a:tabLst>
                <a:tab pos="1418035" algn="l"/>
                <a:tab pos="1753791" algn="l"/>
                <a:tab pos="2185988" algn="l"/>
                <a:tab pos="2402681" algn="l"/>
                <a:tab pos="2911079" algn="l"/>
                <a:tab pos="3214688" algn="l"/>
              </a:tabLst>
            </a:pPr>
            <a:r>
              <a:rPr lang="en-US" altLang="en-US"/>
              <a:t>Every conflict serializable schedule is also view serializable.</a:t>
            </a:r>
          </a:p>
          <a:p>
            <a:pPr>
              <a:tabLst>
                <a:tab pos="1418035" algn="l"/>
                <a:tab pos="1753791" algn="l"/>
                <a:tab pos="2185988" algn="l"/>
                <a:tab pos="2402681" algn="l"/>
                <a:tab pos="2911079" algn="l"/>
                <a:tab pos="3214688" algn="l"/>
              </a:tabLst>
            </a:pPr>
            <a:r>
              <a:rPr lang="en-US" altLang="en-US"/>
              <a:t>Below is a schedule which is view-serializable but </a:t>
            </a:r>
            <a:r>
              <a:rPr lang="en-US" altLang="en-US" i="1"/>
              <a:t>not </a:t>
            </a:r>
            <a:r>
              <a:rPr lang="en-US" altLang="en-US"/>
              <a:t>conflict serializable.</a:t>
            </a:r>
            <a:br>
              <a:rPr lang="en-US" altLang="en-US"/>
            </a:br>
            <a:endParaRPr lang="en-US" altLang="en-US"/>
          </a:p>
          <a:p>
            <a:pPr>
              <a:buNone/>
              <a:tabLst>
                <a:tab pos="1418035" algn="l"/>
                <a:tab pos="1753791" algn="l"/>
                <a:tab pos="2185988" algn="l"/>
                <a:tab pos="2402681" algn="l"/>
                <a:tab pos="2911079" algn="l"/>
                <a:tab pos="3214688" algn="l"/>
              </a:tabLst>
            </a:pPr>
            <a:r>
              <a:rPr lang="en-US" altLang="en-US"/>
              <a:t>		</a:t>
            </a:r>
          </a:p>
          <a:p>
            <a:pPr>
              <a:buNone/>
              <a:tabLst>
                <a:tab pos="1418035" algn="l"/>
                <a:tab pos="1753791" algn="l"/>
                <a:tab pos="2185988" algn="l"/>
                <a:tab pos="2402681" algn="l"/>
                <a:tab pos="2911079" algn="l"/>
                <a:tab pos="3214688" algn="l"/>
              </a:tabLst>
            </a:pPr>
            <a:endParaRPr lang="en-US" altLang="en-US"/>
          </a:p>
          <a:p>
            <a:pPr>
              <a:tabLst>
                <a:tab pos="1418035" algn="l"/>
                <a:tab pos="1753791" algn="l"/>
                <a:tab pos="2185988" algn="l"/>
                <a:tab pos="2402681" algn="l"/>
                <a:tab pos="2911079" algn="l"/>
                <a:tab pos="3214688" algn="l"/>
              </a:tabLst>
            </a:pPr>
            <a:endParaRPr lang="en-US" altLang="en-US"/>
          </a:p>
          <a:p>
            <a:pPr>
              <a:buNone/>
              <a:tabLst>
                <a:tab pos="1418035" algn="l"/>
                <a:tab pos="1753791" algn="l"/>
                <a:tab pos="2185988" algn="l"/>
                <a:tab pos="2402681" algn="l"/>
                <a:tab pos="2911079" algn="l"/>
                <a:tab pos="3214688" algn="l"/>
              </a:tabLst>
            </a:pPr>
            <a:endParaRPr lang="en-US" altLang="en-US"/>
          </a:p>
          <a:p>
            <a:pPr>
              <a:tabLst>
                <a:tab pos="1418035" algn="l"/>
                <a:tab pos="1753791" algn="l"/>
                <a:tab pos="2185988" algn="l"/>
                <a:tab pos="2402681" algn="l"/>
                <a:tab pos="2911079" algn="l"/>
                <a:tab pos="3214688" algn="l"/>
              </a:tabLst>
            </a:pPr>
            <a:r>
              <a:rPr lang="en-US" altLang="en-US"/>
              <a:t>What serial schedule is above equivalent to?</a:t>
            </a:r>
          </a:p>
          <a:p>
            <a:pPr>
              <a:tabLst>
                <a:tab pos="1418035" algn="l"/>
                <a:tab pos="1753791" algn="l"/>
                <a:tab pos="2185988" algn="l"/>
                <a:tab pos="2402681" algn="l"/>
                <a:tab pos="2911079" algn="l"/>
                <a:tab pos="3214688" algn="l"/>
              </a:tabLst>
            </a:pPr>
            <a:r>
              <a:rPr lang="en-US" altLang="en-US"/>
              <a:t>Every view serializable schedule that is not conflict serializable has </a:t>
            </a:r>
            <a:r>
              <a:rPr lang="en-US" altLang="en-US" b="1">
                <a:solidFill>
                  <a:srgbClr val="000099"/>
                </a:solidFill>
              </a:rPr>
              <a:t>blind writes</a:t>
            </a:r>
            <a:r>
              <a:rPr lang="en-US" altLang="en-US" b="1"/>
              <a:t>.</a:t>
            </a:r>
          </a:p>
        </p:txBody>
      </p:sp>
      <p:pic>
        <p:nvPicPr>
          <p:cNvPr id="26628" name="Picture 4" descr="New PDF from Images Output-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26210" y="1943030"/>
            <a:ext cx="2202656" cy="99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Testing for Serializability </a:t>
            </a:r>
          </a:p>
        </p:txBody>
      </p:sp>
      <p:sp>
        <p:nvSpPr>
          <p:cNvPr id="28675" name="Rectangle 3"/>
          <p:cNvSpPr>
            <a:spLocks noGrp="1" noChangeArrowheads="1"/>
          </p:cNvSpPr>
          <p:nvPr>
            <p:ph idx="1"/>
          </p:nvPr>
        </p:nvSpPr>
        <p:spPr>
          <a:xfrm>
            <a:off x="1662344" y="826873"/>
            <a:ext cx="5642141" cy="4025979"/>
          </a:xfrm>
        </p:spPr>
        <p:txBody>
          <a:bodyPr/>
          <a:lstStyle/>
          <a:p>
            <a:r>
              <a:rPr lang="en-US" altLang="en-US" dirty="0"/>
              <a:t>Consider some schedule of a set of transactions </a:t>
            </a:r>
            <a:r>
              <a:rPr lang="en-US" altLang="en-US" i="1" dirty="0"/>
              <a:t>T</a:t>
            </a:r>
            <a:r>
              <a:rPr lang="en-US" altLang="en-US" baseline="-25000" dirty="0"/>
              <a:t>1</a:t>
            </a:r>
            <a:r>
              <a:rPr lang="en-US" altLang="en-US" dirty="0"/>
              <a:t>, </a:t>
            </a:r>
            <a:r>
              <a:rPr lang="en-US" altLang="en-US" i="1" dirty="0"/>
              <a:t>T</a:t>
            </a:r>
            <a:r>
              <a:rPr lang="en-US" altLang="en-US" baseline="-25000" dirty="0"/>
              <a:t>2</a:t>
            </a:r>
            <a:r>
              <a:rPr lang="en-US" altLang="en-US" dirty="0"/>
              <a:t>, ..., </a:t>
            </a:r>
            <a:r>
              <a:rPr lang="en-US" altLang="en-US" i="1" dirty="0"/>
              <a:t>T</a:t>
            </a:r>
            <a:r>
              <a:rPr lang="en-US" altLang="en-US" i="1" baseline="-25000" dirty="0"/>
              <a:t>n</a:t>
            </a:r>
            <a:endParaRPr lang="en-US" altLang="en-US" dirty="0"/>
          </a:p>
          <a:p>
            <a:r>
              <a:rPr lang="en-US" altLang="en-US" b="1" dirty="0">
                <a:solidFill>
                  <a:srgbClr val="000099"/>
                </a:solidFill>
              </a:rPr>
              <a:t>Precedence graph</a:t>
            </a:r>
            <a:r>
              <a:rPr lang="en-US" altLang="en-US" i="1" dirty="0"/>
              <a:t> </a:t>
            </a:r>
            <a:r>
              <a:rPr lang="en-US" altLang="en-US" dirty="0"/>
              <a:t>— a direct graph where the vertices are the transactions (names).</a:t>
            </a:r>
          </a:p>
          <a:p>
            <a:r>
              <a:rPr lang="en-US" altLang="en-US" dirty="0"/>
              <a:t>We draw an arc from </a:t>
            </a:r>
            <a:r>
              <a:rPr lang="en-US" altLang="en-US" i="1" dirty="0"/>
              <a:t>T</a:t>
            </a:r>
            <a:r>
              <a:rPr lang="en-US" altLang="en-US" i="1" baseline="-25000" dirty="0"/>
              <a:t>i</a:t>
            </a:r>
            <a:r>
              <a:rPr lang="en-US" altLang="en-US" i="1" dirty="0"/>
              <a:t> </a:t>
            </a:r>
            <a:r>
              <a:rPr lang="en-US" altLang="en-US" dirty="0"/>
              <a:t>to </a:t>
            </a:r>
            <a:r>
              <a:rPr lang="en-US" altLang="en-US" i="1" dirty="0"/>
              <a:t>T</a:t>
            </a:r>
            <a:r>
              <a:rPr lang="en-US" altLang="en-US" i="1" baseline="-25000" dirty="0"/>
              <a:t>j</a:t>
            </a:r>
            <a:r>
              <a:rPr lang="en-US" altLang="en-US" i="1" dirty="0"/>
              <a:t> </a:t>
            </a:r>
            <a:r>
              <a:rPr lang="en-US" altLang="en-US" dirty="0"/>
              <a:t>if the two transaction conflict, and </a:t>
            </a:r>
            <a:r>
              <a:rPr lang="en-US" altLang="en-US" i="1" dirty="0"/>
              <a:t>T</a:t>
            </a:r>
            <a:r>
              <a:rPr lang="en-US" altLang="en-US" i="1" baseline="-25000" dirty="0"/>
              <a:t>i</a:t>
            </a:r>
            <a:r>
              <a:rPr lang="en-US" altLang="en-US" i="1" dirty="0"/>
              <a:t> </a:t>
            </a:r>
            <a:r>
              <a:rPr lang="en-US" altLang="en-US" dirty="0"/>
              <a:t>accessed the data item on which the conflict arose earlier.</a:t>
            </a:r>
          </a:p>
          <a:p>
            <a:r>
              <a:rPr lang="en-US" altLang="en-US" dirty="0"/>
              <a:t>We may label the arc by the item that was accessed.</a:t>
            </a:r>
          </a:p>
          <a:p>
            <a:r>
              <a:rPr lang="en-US" altLang="en-US" dirty="0"/>
              <a:t>Example</a:t>
            </a:r>
            <a:r>
              <a:rPr lang="en-US" altLang="en-US" b="1" dirty="0"/>
              <a:t> </a:t>
            </a:r>
            <a:r>
              <a:rPr lang="en-US" altLang="en-US" dirty="0"/>
              <a:t>of a precedence graph</a:t>
            </a:r>
          </a:p>
        </p:txBody>
      </p:sp>
      <p:pic>
        <p:nvPicPr>
          <p:cNvPr id="2867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5284" y="2603900"/>
            <a:ext cx="1631087"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4067BA-2EBA-94CE-7967-53F99DEF5307}"/>
              </a:ext>
            </a:extLst>
          </p:cNvPr>
          <p:cNvSpPr>
            <a:spLocks noGrp="1"/>
          </p:cNvSpPr>
          <p:nvPr>
            <p:ph idx="1"/>
          </p:nvPr>
        </p:nvSpPr>
        <p:spPr/>
        <p:txBody>
          <a:bodyPr/>
          <a:lstStyle/>
          <a:p>
            <a:r>
              <a:rPr lang="en-US" dirty="0"/>
              <a:t>Transactions – some advanced concepts</a:t>
            </a:r>
          </a:p>
          <a:p>
            <a:pPr lvl="1"/>
            <a:r>
              <a:rPr lang="en-US" dirty="0"/>
              <a:t>Locking</a:t>
            </a:r>
          </a:p>
          <a:p>
            <a:pPr lvl="1"/>
            <a:r>
              <a:rPr lang="en-US" dirty="0"/>
              <a:t>Deadlock</a:t>
            </a:r>
          </a:p>
          <a:p>
            <a:pPr lvl="1"/>
            <a:r>
              <a:rPr lang="en-US" dirty="0"/>
              <a:t>Schedules and consistency models</a:t>
            </a:r>
          </a:p>
          <a:p>
            <a:pPr lvl="1"/>
            <a:r>
              <a:rPr lang="en-US" dirty="0"/>
              <a:t>ACID, BASE, Eventual Consistency, “CAP Theorem”</a:t>
            </a:r>
          </a:p>
          <a:p>
            <a:r>
              <a:rPr lang="en-US" dirty="0"/>
              <a:t>Big Data</a:t>
            </a:r>
          </a:p>
          <a:p>
            <a:pPr lvl="1"/>
            <a:r>
              <a:rPr lang="en-US" dirty="0"/>
              <a:t>Introduction to concepts: Data lake, data warehouse, ETL/ELT</a:t>
            </a:r>
          </a:p>
          <a:p>
            <a:pPr lvl="1"/>
            <a:r>
              <a:rPr lang="en-US" dirty="0"/>
              <a:t>Star schema</a:t>
            </a:r>
          </a:p>
          <a:p>
            <a:r>
              <a:rPr lang="en-US" dirty="0"/>
              <a:t>Project and HW 5</a:t>
            </a:r>
          </a:p>
          <a:p>
            <a:pPr lvl="1"/>
            <a:r>
              <a:rPr lang="en-US" dirty="0"/>
              <a:t>Overview</a:t>
            </a:r>
          </a:p>
          <a:p>
            <a:pPr lvl="1"/>
            <a:r>
              <a:rPr lang="en-US" dirty="0"/>
              <a:t>Full stack web application, REST overview</a:t>
            </a:r>
          </a:p>
          <a:p>
            <a:pPr lvl="1"/>
            <a:r>
              <a:rPr lang="en-US" dirty="0"/>
              <a:t>Code orientation and walkthroughs</a:t>
            </a:r>
          </a:p>
          <a:p>
            <a:endParaRPr lang="en-US" dirty="0"/>
          </a:p>
          <a:p>
            <a:pPr lvl="1"/>
            <a:endParaRPr lang="en-US" dirty="0"/>
          </a:p>
          <a:p>
            <a:pPr lvl="1"/>
            <a:endParaRPr lang="en-US" dirty="0"/>
          </a:p>
        </p:txBody>
      </p:sp>
      <p:sp>
        <p:nvSpPr>
          <p:cNvPr id="3" name="Title 2">
            <a:extLst>
              <a:ext uri="{FF2B5EF4-FFF2-40B4-BE49-F238E27FC236}">
                <a16:creationId xmlns:a16="http://schemas.microsoft.com/office/drawing/2014/main" id="{845E894E-FAA5-B53D-085E-3DD8455BEAA3}"/>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1612120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Test for Conflict Serializability</a:t>
            </a:r>
          </a:p>
        </p:txBody>
      </p:sp>
      <p:sp>
        <p:nvSpPr>
          <p:cNvPr id="29699" name="Rectangle 3"/>
          <p:cNvSpPr>
            <a:spLocks noGrp="1" noChangeArrowheads="1"/>
          </p:cNvSpPr>
          <p:nvPr>
            <p:ph idx="1"/>
          </p:nvPr>
        </p:nvSpPr>
        <p:spPr>
          <a:xfrm>
            <a:off x="1642369" y="826873"/>
            <a:ext cx="3689975" cy="4025979"/>
          </a:xfrm>
        </p:spPr>
        <p:txBody>
          <a:bodyPr/>
          <a:lstStyle/>
          <a:p>
            <a:r>
              <a:rPr lang="en-US" altLang="en-US" dirty="0"/>
              <a:t>A schedule is conflict serializable if and only if its precedence graph is acyclic.</a:t>
            </a:r>
          </a:p>
          <a:p>
            <a:r>
              <a:rPr lang="en-US" altLang="en-US" dirty="0"/>
              <a:t>Cycle-detection algorithms exist which take order </a:t>
            </a:r>
            <a:r>
              <a:rPr lang="en-US" altLang="en-US" i="1" dirty="0"/>
              <a:t>n</a:t>
            </a:r>
            <a:r>
              <a:rPr lang="en-US" altLang="en-US" baseline="30000" dirty="0"/>
              <a:t>2</a:t>
            </a:r>
            <a:r>
              <a:rPr lang="en-US" altLang="en-US" dirty="0"/>
              <a:t> time, where </a:t>
            </a:r>
            <a:r>
              <a:rPr lang="en-US" altLang="en-US" i="1" dirty="0"/>
              <a:t>n </a:t>
            </a:r>
            <a:r>
              <a:rPr lang="en-US" altLang="en-US" dirty="0"/>
              <a:t>is the number of vertices in the graph.  </a:t>
            </a:r>
          </a:p>
          <a:p>
            <a:pPr lvl="1"/>
            <a:r>
              <a:rPr lang="en-US" altLang="en-US" dirty="0"/>
              <a:t>(Better algorithms take order </a:t>
            </a:r>
            <a:r>
              <a:rPr lang="en-US" altLang="en-US" i="1" dirty="0"/>
              <a:t>n</a:t>
            </a:r>
            <a:r>
              <a:rPr lang="en-US" altLang="en-US" dirty="0"/>
              <a:t> + </a:t>
            </a:r>
            <a:r>
              <a:rPr lang="en-US" altLang="en-US" i="1" dirty="0"/>
              <a:t>e</a:t>
            </a:r>
            <a:r>
              <a:rPr lang="en-US" altLang="en-US" dirty="0"/>
              <a:t> where </a:t>
            </a:r>
            <a:r>
              <a:rPr lang="en-US" altLang="en-US" i="1" dirty="0"/>
              <a:t>e</a:t>
            </a:r>
            <a:r>
              <a:rPr lang="en-US" altLang="en-US" dirty="0"/>
              <a:t> is the number of edges.)</a:t>
            </a:r>
          </a:p>
          <a:p>
            <a:r>
              <a:rPr lang="en-US" altLang="en-US" dirty="0"/>
              <a:t>If precedence graph is acyclic, the serializability order can be obtained by a </a:t>
            </a:r>
            <a:r>
              <a:rPr lang="en-US" altLang="en-US" i="1" dirty="0">
                <a:solidFill>
                  <a:srgbClr val="000099"/>
                </a:solidFill>
              </a:rPr>
              <a:t>topological sorting</a:t>
            </a:r>
            <a:r>
              <a:rPr lang="en-US" altLang="en-US" dirty="0"/>
              <a:t> of the graph. </a:t>
            </a:r>
          </a:p>
          <a:p>
            <a:pPr lvl="1"/>
            <a:r>
              <a:rPr lang="en-US" altLang="en-US" dirty="0"/>
              <a:t> This is a linear order consistent with the partial order of the graph.</a:t>
            </a:r>
          </a:p>
          <a:p>
            <a:pPr lvl="1"/>
            <a:r>
              <a:rPr lang="en-US" altLang="en-US" dirty="0"/>
              <a:t>For example, a serializability order for Schedule A would be</a:t>
            </a:r>
            <a:br>
              <a:rPr lang="en-US" altLang="en-US" dirty="0"/>
            </a:br>
            <a:r>
              <a:rPr lang="en-US" altLang="en-US" i="1" dirty="0"/>
              <a:t>T</a:t>
            </a:r>
            <a:r>
              <a:rPr lang="en-US" altLang="en-US" baseline="-25000" dirty="0"/>
              <a:t>5</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1</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3</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2</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4</a:t>
            </a:r>
            <a:endParaRPr lang="en-US" altLang="en-US" dirty="0"/>
          </a:p>
          <a:p>
            <a:pPr lvl="2"/>
            <a:r>
              <a:rPr lang="en-US" altLang="en-US" dirty="0">
                <a:sym typeface="Monotype Sorts" charset="2"/>
              </a:rPr>
              <a:t>Are there others?</a:t>
            </a:r>
          </a:p>
        </p:txBody>
      </p:sp>
      <p:pic>
        <p:nvPicPr>
          <p:cNvPr id="2970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5210" y="791766"/>
            <a:ext cx="2215753" cy="400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Recoverable Schedules</a:t>
            </a:r>
          </a:p>
        </p:txBody>
      </p:sp>
      <p:sp>
        <p:nvSpPr>
          <p:cNvPr id="31747" name="Rectangle 3"/>
          <p:cNvSpPr>
            <a:spLocks noGrp="1" noChangeArrowheads="1"/>
          </p:cNvSpPr>
          <p:nvPr>
            <p:ph idx="1"/>
          </p:nvPr>
        </p:nvSpPr>
        <p:spPr>
          <a:xfrm>
            <a:off x="1669003" y="1265176"/>
            <a:ext cx="5832629" cy="3587676"/>
          </a:xfrm>
        </p:spPr>
        <p:txBody>
          <a:bodyPr/>
          <a:lstStyle/>
          <a:p>
            <a:pPr>
              <a:tabLst>
                <a:tab pos="1796654" algn="l"/>
                <a:tab pos="2143125" algn="l"/>
                <a:tab pos="2662238" algn="l"/>
                <a:tab pos="2997994" algn="l"/>
              </a:tabLst>
            </a:pPr>
            <a:r>
              <a:rPr lang="en-US" altLang="en-US" b="1" dirty="0">
                <a:solidFill>
                  <a:srgbClr val="000099"/>
                </a:solidFill>
              </a:rPr>
              <a:t>Recoverable</a:t>
            </a:r>
            <a:r>
              <a:rPr lang="en-US" altLang="en-US" b="1" i="1" dirty="0">
                <a:solidFill>
                  <a:srgbClr val="000099"/>
                </a:solidFill>
              </a:rPr>
              <a:t> </a:t>
            </a:r>
            <a:r>
              <a:rPr lang="en-US" altLang="en-US" b="1" dirty="0">
                <a:solidFill>
                  <a:srgbClr val="000099"/>
                </a:solidFill>
              </a:rPr>
              <a:t>schedule</a:t>
            </a:r>
            <a:r>
              <a:rPr lang="en-US" altLang="en-US" dirty="0"/>
              <a:t> — if a transaction </a:t>
            </a:r>
            <a:r>
              <a:rPr lang="en-US" altLang="en-US" i="1" dirty="0"/>
              <a:t>T</a:t>
            </a:r>
            <a:r>
              <a:rPr lang="en-US" altLang="en-US" i="1" baseline="-25000" dirty="0"/>
              <a:t>j</a:t>
            </a:r>
            <a:r>
              <a:rPr lang="en-US" altLang="en-US" dirty="0"/>
              <a:t> reads a data item previously written by a transaction </a:t>
            </a:r>
            <a:r>
              <a:rPr lang="en-US" altLang="en-US" i="1" dirty="0"/>
              <a:t>T</a:t>
            </a:r>
            <a:r>
              <a:rPr lang="en-US" altLang="en-US" i="1" baseline="-25000" dirty="0"/>
              <a:t>i </a:t>
            </a:r>
            <a:r>
              <a:rPr lang="en-US" altLang="en-US" dirty="0"/>
              <a:t>, then the commit operation of </a:t>
            </a:r>
            <a:r>
              <a:rPr lang="en-US" altLang="en-US" i="1" dirty="0"/>
              <a:t>T</a:t>
            </a:r>
            <a:r>
              <a:rPr lang="en-US" altLang="en-US" i="1" baseline="-25000" dirty="0"/>
              <a:t>i</a:t>
            </a:r>
            <a:r>
              <a:rPr lang="en-US" altLang="en-US" i="1" dirty="0"/>
              <a:t> </a:t>
            </a:r>
            <a:r>
              <a:rPr lang="en-US" altLang="en-US" dirty="0"/>
              <a:t> appears before the commit operation of </a:t>
            </a:r>
            <a:r>
              <a:rPr lang="en-US" altLang="en-US" i="1" dirty="0"/>
              <a:t>T</a:t>
            </a:r>
            <a:r>
              <a:rPr lang="en-US" altLang="en-US" i="1" baseline="-25000" dirty="0"/>
              <a:t>j</a:t>
            </a:r>
            <a:r>
              <a:rPr lang="en-US" altLang="en-US" i="1" dirty="0"/>
              <a:t>.</a:t>
            </a:r>
            <a:endParaRPr lang="en-US" altLang="en-US" dirty="0"/>
          </a:p>
          <a:p>
            <a:pPr>
              <a:tabLst>
                <a:tab pos="1796654" algn="l"/>
                <a:tab pos="2143125" algn="l"/>
                <a:tab pos="2662238" algn="l"/>
                <a:tab pos="2997994" algn="l"/>
              </a:tabLst>
            </a:pPr>
            <a:r>
              <a:rPr lang="en-US" altLang="en-US" dirty="0"/>
              <a:t>The following schedule (Schedule 11) is not recoverable</a:t>
            </a:r>
            <a:br>
              <a:rPr lang="en-US" altLang="en-US" dirty="0"/>
            </a:br>
            <a:r>
              <a:rPr lang="en-US" altLang="en-US" dirty="0"/>
              <a:t>		</a:t>
            </a:r>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r>
              <a:rPr lang="en-US" altLang="en-US" dirty="0"/>
              <a:t>If </a:t>
            </a:r>
            <a:r>
              <a:rPr lang="en-US" altLang="en-US" i="1" dirty="0"/>
              <a:t>T</a:t>
            </a:r>
            <a:r>
              <a:rPr lang="en-US" altLang="en-US" baseline="-25000" dirty="0"/>
              <a:t>8</a:t>
            </a:r>
            <a:r>
              <a:rPr lang="en-US" altLang="en-US" sz="1200" dirty="0"/>
              <a:t> </a:t>
            </a:r>
            <a:r>
              <a:rPr lang="en-US" altLang="en-US" dirty="0"/>
              <a:t>should abort, </a:t>
            </a:r>
            <a:r>
              <a:rPr lang="en-US" altLang="en-US" i="1" dirty="0"/>
              <a:t>T</a:t>
            </a:r>
            <a:r>
              <a:rPr lang="en-US" altLang="en-US" baseline="-25000" dirty="0"/>
              <a:t>9</a:t>
            </a:r>
            <a:r>
              <a:rPr lang="en-US" altLang="en-US" dirty="0"/>
              <a:t> would have read (and possibly shown to the user) an inconsistent database state.  Hence, database must ensure that schedules are recoverable.</a:t>
            </a:r>
          </a:p>
        </p:txBody>
      </p:sp>
      <p:sp>
        <p:nvSpPr>
          <p:cNvPr id="31748" name="Text Box 6"/>
          <p:cNvSpPr txBox="1">
            <a:spLocks noChangeArrowheads="1"/>
          </p:cNvSpPr>
          <p:nvPr/>
        </p:nvSpPr>
        <p:spPr bwMode="auto">
          <a:xfrm>
            <a:off x="1669002" y="791969"/>
            <a:ext cx="5766047"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Need to address the effect of transaction failures on concurrently </a:t>
            </a:r>
            <a:b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running transactions.</a:t>
            </a:r>
          </a:p>
        </p:txBody>
      </p:sp>
      <p:pic>
        <p:nvPicPr>
          <p:cNvPr id="3174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6361" y="2228706"/>
            <a:ext cx="2184797" cy="113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Cascading Rollbacks</a:t>
            </a:r>
          </a:p>
        </p:txBody>
      </p:sp>
      <p:sp>
        <p:nvSpPr>
          <p:cNvPr id="32771" name="Rectangle 3"/>
          <p:cNvSpPr>
            <a:spLocks noGrp="1" noChangeArrowheads="1"/>
          </p:cNvSpPr>
          <p:nvPr>
            <p:ph idx="1"/>
          </p:nvPr>
        </p:nvSpPr>
        <p:spPr>
          <a:xfrm>
            <a:off x="1649027" y="826873"/>
            <a:ext cx="5832630" cy="4025979"/>
          </a:xfrm>
        </p:spPr>
        <p:txBody>
          <a:bodyPr/>
          <a:lstStyle/>
          <a:p>
            <a:pPr>
              <a:tabLst>
                <a:tab pos="1244204" algn="l"/>
                <a:tab pos="1590675" algn="l"/>
                <a:tab pos="2013347" algn="l"/>
                <a:tab pos="2272904" algn="l"/>
                <a:tab pos="2825354" algn="l"/>
                <a:tab pos="3042047" algn="l"/>
              </a:tabLst>
            </a:pPr>
            <a:r>
              <a:rPr lang="en-US" altLang="en-US" b="1" dirty="0">
                <a:solidFill>
                  <a:srgbClr val="000099"/>
                </a:solidFill>
              </a:rPr>
              <a:t>Cascading rollback</a:t>
            </a:r>
            <a:r>
              <a:rPr lang="en-US" altLang="en-US" dirty="0"/>
              <a:t> – a single transaction failure leads to a series of transaction rollbacks.  Consider the following schedule where none of the transactions has yet committed (so the schedule is recoverable)</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r>
              <a:rPr lang="en-US" altLang="en-US" dirty="0"/>
              <a:t>If </a:t>
            </a:r>
            <a:r>
              <a:rPr lang="en-US" altLang="en-US" i="1" dirty="0"/>
              <a:t>T</a:t>
            </a:r>
            <a:r>
              <a:rPr lang="en-US" altLang="en-US" baseline="-25000" dirty="0"/>
              <a:t>10</a:t>
            </a:r>
            <a:r>
              <a:rPr lang="en-US" altLang="en-US" dirty="0"/>
              <a:t> fails, </a:t>
            </a:r>
            <a:r>
              <a:rPr lang="en-US" altLang="en-US" i="1" dirty="0"/>
              <a:t>T</a:t>
            </a:r>
            <a:r>
              <a:rPr lang="en-US" altLang="en-US" baseline="-25000" dirty="0"/>
              <a:t>11</a:t>
            </a:r>
            <a:r>
              <a:rPr lang="en-US" altLang="en-US" dirty="0"/>
              <a:t> and </a:t>
            </a:r>
            <a:r>
              <a:rPr lang="en-US" altLang="en-US" i="1" dirty="0"/>
              <a:t>T</a:t>
            </a:r>
            <a:r>
              <a:rPr lang="en-US" altLang="en-US" baseline="-25000" dirty="0"/>
              <a:t>12</a:t>
            </a:r>
            <a:r>
              <a:rPr lang="en-US" altLang="en-US" dirty="0"/>
              <a:t> must also be rolled back.</a:t>
            </a:r>
          </a:p>
          <a:p>
            <a:pPr>
              <a:tabLst>
                <a:tab pos="1244204" algn="l"/>
                <a:tab pos="1590675" algn="l"/>
                <a:tab pos="2013347" algn="l"/>
                <a:tab pos="2272904" algn="l"/>
                <a:tab pos="2825354" algn="l"/>
                <a:tab pos="3042047" algn="l"/>
              </a:tabLst>
            </a:pPr>
            <a:r>
              <a:rPr lang="en-US" altLang="en-US" dirty="0"/>
              <a:t>Can lead to the undoing of a significant amount of work</a:t>
            </a:r>
          </a:p>
        </p:txBody>
      </p:sp>
      <p:pic>
        <p:nvPicPr>
          <p:cNvPr id="3277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7235" y="1591797"/>
            <a:ext cx="2571750" cy="144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Weak Levels of Consistency</a:t>
            </a:r>
          </a:p>
        </p:txBody>
      </p:sp>
      <p:sp>
        <p:nvSpPr>
          <p:cNvPr id="37891" name="Rectangle 3"/>
          <p:cNvSpPr>
            <a:spLocks noGrp="1" noChangeArrowheads="1"/>
          </p:cNvSpPr>
          <p:nvPr>
            <p:ph idx="1"/>
          </p:nvPr>
        </p:nvSpPr>
        <p:spPr>
          <a:xfrm>
            <a:off x="1649027" y="826873"/>
            <a:ext cx="5812655" cy="4025979"/>
          </a:xfrm>
        </p:spPr>
        <p:txBody>
          <a:bodyPr/>
          <a:lstStyle/>
          <a:p>
            <a:r>
              <a:rPr lang="en-US" altLang="en-US" dirty="0"/>
              <a:t>Some applications are willing to live with weak levels of consistency, allowing schedules that are not serializable</a:t>
            </a:r>
          </a:p>
          <a:p>
            <a:pPr lvl="1"/>
            <a:r>
              <a:rPr lang="en-US" altLang="en-US" dirty="0"/>
              <a:t>E.g., a read-only transaction that wants to get an approximate total balance of all accounts </a:t>
            </a:r>
          </a:p>
          <a:p>
            <a:pPr lvl="1"/>
            <a:r>
              <a:rPr lang="en-US" altLang="en-US" dirty="0"/>
              <a:t>E.g., database statistics computed for query optimization can be approximate (why?)</a:t>
            </a:r>
          </a:p>
          <a:p>
            <a:pPr lvl="1"/>
            <a:r>
              <a:rPr lang="en-US" altLang="en-US" dirty="0"/>
              <a:t>Such transactions need not be serializable with respect to other transactions</a:t>
            </a:r>
          </a:p>
          <a:p>
            <a:r>
              <a:rPr lang="en-US" altLang="en-US" dirty="0"/>
              <a:t>Tradeoff accuracy for performance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Levels of Consistency in SQL-92</a:t>
            </a:r>
          </a:p>
        </p:txBody>
      </p:sp>
      <p:sp>
        <p:nvSpPr>
          <p:cNvPr id="38915" name="Rectangle 3"/>
          <p:cNvSpPr>
            <a:spLocks noGrp="1" noChangeArrowheads="1"/>
          </p:cNvSpPr>
          <p:nvPr>
            <p:ph idx="1"/>
          </p:nvPr>
        </p:nvSpPr>
        <p:spPr>
          <a:xfrm>
            <a:off x="1642369" y="826873"/>
            <a:ext cx="5779364" cy="4025979"/>
          </a:xfrm>
        </p:spPr>
        <p:txBody>
          <a:bodyPr/>
          <a:lstStyle/>
          <a:p>
            <a:r>
              <a:rPr lang="en-US" altLang="en-US" b="1" dirty="0">
                <a:solidFill>
                  <a:srgbClr val="000099"/>
                </a:solidFill>
              </a:rPr>
              <a:t>Serializable</a:t>
            </a:r>
            <a:r>
              <a:rPr lang="en-US" altLang="en-US" b="1" dirty="0"/>
              <a:t> </a:t>
            </a:r>
            <a:r>
              <a:rPr lang="en-US" altLang="en-US" dirty="0"/>
              <a:t>— default</a:t>
            </a:r>
          </a:p>
          <a:p>
            <a:r>
              <a:rPr lang="en-US" altLang="en-US" b="1" dirty="0">
                <a:solidFill>
                  <a:srgbClr val="000099"/>
                </a:solidFill>
              </a:rPr>
              <a:t>Repeatable read</a:t>
            </a:r>
            <a:r>
              <a:rPr lang="en-US" altLang="en-US" b="1" dirty="0"/>
              <a:t> </a:t>
            </a:r>
            <a:r>
              <a:rPr lang="en-US" altLang="en-US" dirty="0"/>
              <a:t>—</a:t>
            </a:r>
            <a:r>
              <a:rPr lang="en-US" altLang="en-US" b="1" dirty="0"/>
              <a:t> </a:t>
            </a:r>
            <a:r>
              <a:rPr lang="en-US" altLang="en-US" dirty="0"/>
              <a:t>only committed records to be read. </a:t>
            </a:r>
          </a:p>
          <a:p>
            <a:pPr lvl="1"/>
            <a:r>
              <a:rPr lang="en-US" altLang="en-US" dirty="0"/>
              <a:t>Repeated reads of same record must return same value.</a:t>
            </a:r>
          </a:p>
          <a:p>
            <a:pPr lvl="1"/>
            <a:r>
              <a:rPr lang="en-US" altLang="en-US" dirty="0"/>
              <a:t>However, a transaction may not be serializable – it may find some records inserted by a transaction but not find others.</a:t>
            </a:r>
          </a:p>
          <a:p>
            <a:r>
              <a:rPr lang="en-US" altLang="en-US" b="1" dirty="0">
                <a:solidFill>
                  <a:srgbClr val="000099"/>
                </a:solidFill>
              </a:rPr>
              <a:t>Read committed</a:t>
            </a:r>
            <a:r>
              <a:rPr lang="en-US" altLang="en-US" b="1" dirty="0"/>
              <a:t> </a:t>
            </a:r>
            <a:r>
              <a:rPr lang="en-US" altLang="en-US" dirty="0"/>
              <a:t>—</a:t>
            </a:r>
            <a:r>
              <a:rPr lang="en-US" altLang="en-US" b="1" dirty="0"/>
              <a:t> </a:t>
            </a:r>
            <a:r>
              <a:rPr lang="en-US" altLang="en-US" dirty="0"/>
              <a:t>only committed records can be read.</a:t>
            </a:r>
          </a:p>
          <a:p>
            <a:pPr lvl="1"/>
            <a:r>
              <a:rPr lang="en-US" altLang="en-US" dirty="0"/>
              <a:t>Successive reads of record may return different (but committed) values.</a:t>
            </a:r>
          </a:p>
          <a:p>
            <a:r>
              <a:rPr lang="en-US" altLang="en-US" b="1" dirty="0">
                <a:solidFill>
                  <a:srgbClr val="000099"/>
                </a:solidFill>
              </a:rPr>
              <a:t>Read uncommitted</a:t>
            </a:r>
            <a:r>
              <a:rPr lang="en-US" altLang="en-US" dirty="0"/>
              <a:t> —</a:t>
            </a:r>
            <a:r>
              <a:rPr lang="en-US" altLang="en-US" b="1" dirty="0"/>
              <a:t> </a:t>
            </a:r>
            <a:r>
              <a:rPr lang="en-US" altLang="en-US" dirty="0"/>
              <a:t>even uncommitted records may be read. </a:t>
            </a:r>
            <a:endParaRPr lang="en-US" altLang="en-US" b="1" dirty="0"/>
          </a:p>
        </p:txBody>
      </p:sp>
      <p:sp>
        <p:nvSpPr>
          <p:cNvPr id="38916" name="Rectangle 5"/>
          <p:cNvSpPr>
            <a:spLocks noChangeArrowheads="1"/>
          </p:cNvSpPr>
          <p:nvPr/>
        </p:nvSpPr>
        <p:spPr bwMode="auto">
          <a:xfrm>
            <a:off x="1546623" y="3101579"/>
            <a:ext cx="5645944" cy="110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F7E06-68A8-4D9B-06F5-FAECF209296F}"/>
            </a:ext>
          </a:extLst>
        </p:cNvPr>
        <p:cNvGrpSpPr/>
        <p:nvPr/>
      </p:nvGrpSpPr>
      <p:grpSpPr>
        <a:xfrm>
          <a:off x="0" y="0"/>
          <a:ext cx="0" cy="0"/>
          <a:chOff x="0" y="0"/>
          <a:chExt cx="0" cy="0"/>
        </a:xfrm>
      </p:grpSpPr>
      <p:pic>
        <p:nvPicPr>
          <p:cNvPr id="2" name="Picture 1" descr="16x9_grey.jpg">
            <a:extLst>
              <a:ext uri="{FF2B5EF4-FFF2-40B4-BE49-F238E27FC236}">
                <a16:creationId xmlns:a16="http://schemas.microsoft.com/office/drawing/2014/main" id="{4E18E6CF-2FC4-18EB-9854-6512D33F55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3" name="TextBox 8">
            <a:extLst>
              <a:ext uri="{FF2B5EF4-FFF2-40B4-BE49-F238E27FC236}">
                <a16:creationId xmlns:a16="http://schemas.microsoft.com/office/drawing/2014/main" id="{4CE90A78-EB02-853A-BAE7-5B293259AD3C}"/>
              </a:ext>
            </a:extLst>
          </p:cNvPr>
          <p:cNvSpPr txBox="1">
            <a:spLocks noChangeArrowheads="1"/>
          </p:cNvSpPr>
          <p:nvPr/>
        </p:nvSpPr>
        <p:spPr bwMode="auto">
          <a:xfrm>
            <a:off x="0" y="153178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ACID, BASE</a:t>
            </a:r>
            <a:b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CAP Theorem</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98668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E8E6EC8-F3B0-2AAC-0F3A-E68E09D02EFF}"/>
              </a:ext>
            </a:extLst>
          </p:cNvPr>
          <p:cNvSpPr>
            <a:spLocks noGrp="1"/>
          </p:cNvSpPr>
          <p:nvPr>
            <p:ph idx="1"/>
          </p:nvPr>
        </p:nvSpPr>
        <p:spPr/>
        <p:txBody>
          <a:bodyPr/>
          <a:lstStyle/>
          <a:p>
            <a:r>
              <a:rPr lang="en-US" sz="1600" dirty="0"/>
              <a:t>“Eventual consistency is a consistency model used in distributed computing to achieve high availability. Put simply: if no new updates are made to a given data item, eventually all accesses to that item will return the last updated value.[1] Eventual consistency, also called optimistic replication, is widely deployed in distributed systems and has origins in early mobile computing projects. A system that has achieved eventual consistency is often said to have converged, or achieved replica convergence. Eventual consistency is a weak guarantee – most stronger models, like linearizability, are trivially eventually consistent.</a:t>
            </a:r>
            <a:br>
              <a:rPr lang="en-US" sz="1600" dirty="0"/>
            </a:br>
            <a:endParaRPr lang="en-US" sz="1600" dirty="0"/>
          </a:p>
          <a:p>
            <a:r>
              <a:rPr lang="en-US" sz="1600" dirty="0"/>
              <a:t>Concepts and motivation:</a:t>
            </a:r>
          </a:p>
          <a:p>
            <a:pPr lvl="1"/>
            <a:r>
              <a:rPr lang="en-US" sz="1400" dirty="0"/>
              <a:t>Availability (and scalability) require multiple DBMS.</a:t>
            </a:r>
          </a:p>
          <a:p>
            <a:pPr lvl="1"/>
            <a:r>
              <a:rPr lang="en-US" sz="1400" dirty="0"/>
              <a:t>Scalability requires multiple copies of each data item.</a:t>
            </a:r>
          </a:p>
          <a:p>
            <a:pPr lvl="1"/>
            <a:r>
              <a:rPr lang="en-US" sz="1400" dirty="0"/>
              <a:t>Strict consistency requires complex, distributed locking and transaction protocols.</a:t>
            </a:r>
          </a:p>
          <a:p>
            <a:pPr lvl="1"/>
            <a:r>
              <a:rPr lang="en-US" sz="1400" dirty="0"/>
              <a:t>Failure precludes the ability to lock.</a:t>
            </a:r>
          </a:p>
          <a:p>
            <a:pPr lvl="1"/>
            <a:r>
              <a:rPr lang="en-US" sz="1400" i="1" dirty="0"/>
              <a:t>Most</a:t>
            </a:r>
            <a:r>
              <a:rPr lang="en-US" sz="1400" dirty="0"/>
              <a:t> of the time, conflicts do not occur or are not crucial.</a:t>
            </a:r>
          </a:p>
          <a:p>
            <a:pPr lvl="1"/>
            <a:r>
              <a:rPr lang="en-US" sz="1400" dirty="0"/>
              <a:t>When conflicts occur, much of the time, it is possible to reconcile conflicts instead of preventing them.</a:t>
            </a:r>
          </a:p>
        </p:txBody>
      </p:sp>
      <p:sp>
        <p:nvSpPr>
          <p:cNvPr id="5" name="Title 4">
            <a:extLst>
              <a:ext uri="{FF2B5EF4-FFF2-40B4-BE49-F238E27FC236}">
                <a16:creationId xmlns:a16="http://schemas.microsoft.com/office/drawing/2014/main" id="{0F8920AC-E0AE-3538-6343-0FD39EE8D6B4}"/>
              </a:ext>
            </a:extLst>
          </p:cNvPr>
          <p:cNvSpPr>
            <a:spLocks noGrp="1"/>
          </p:cNvSpPr>
          <p:nvPr>
            <p:ph type="title"/>
          </p:nvPr>
        </p:nvSpPr>
        <p:spPr/>
        <p:txBody>
          <a:bodyPr/>
          <a:lstStyle/>
          <a:p>
            <a:r>
              <a:rPr lang="en-US" dirty="0"/>
              <a:t>Eventual Consistency</a:t>
            </a:r>
          </a:p>
        </p:txBody>
      </p:sp>
    </p:spTree>
    <p:extLst>
      <p:ext uri="{BB962C8B-B14F-4D97-AF65-F5344CB8AC3E}">
        <p14:creationId xmlns:p14="http://schemas.microsoft.com/office/powerpoint/2010/main" val="654082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09C257-1BE8-094E-A441-38926F6EA8A1}"/>
              </a:ext>
            </a:extLst>
          </p:cNvPr>
          <p:cNvSpPr>
            <a:spLocks noGrp="1"/>
          </p:cNvSpPr>
          <p:nvPr>
            <p:ph idx="1"/>
          </p:nvPr>
        </p:nvSpPr>
        <p:spPr/>
        <p:txBody>
          <a:bodyPr/>
          <a:lstStyle/>
          <a:p>
            <a:pPr marL="0" indent="0">
              <a:spcBef>
                <a:spcPts val="0"/>
              </a:spcBef>
              <a:spcAft>
                <a:spcPts val="1000"/>
              </a:spcAft>
              <a:buNone/>
            </a:pPr>
            <a:r>
              <a:rPr lang="en-US" sz="1800" dirty="0"/>
              <a:t>Eventually-consistent services are often classified as providing BASE (Basically Available, Soft state, Eventual consistency) semantics, in contrast to traditional ACID (Atomicity, Consistency, Isolation, Durability) guarantees. Rough definitions of each term in BASE:</a:t>
            </a:r>
          </a:p>
          <a:p>
            <a:pPr>
              <a:spcBef>
                <a:spcPts val="0"/>
              </a:spcBef>
              <a:spcAft>
                <a:spcPts val="1000"/>
              </a:spcAft>
            </a:pPr>
            <a:r>
              <a:rPr lang="en-US" sz="1800" b="1" dirty="0"/>
              <a:t>Basically Available</a:t>
            </a:r>
            <a:r>
              <a:rPr lang="en-US" sz="1800" dirty="0"/>
              <a:t>: basic reading and writing operations are available as much as possible (using all nodes of a database cluster), but without any kind of consistency guarantees (the </a:t>
            </a:r>
            <a:r>
              <a:rPr lang="en-US" sz="1800" u="sng" dirty="0"/>
              <a:t>write may not persist after conflicts are reconciled, the read may not get the latest write</a:t>
            </a:r>
            <a:r>
              <a:rPr lang="en-US" sz="1800" dirty="0"/>
              <a:t>)</a:t>
            </a:r>
          </a:p>
          <a:p>
            <a:pPr>
              <a:spcBef>
                <a:spcPts val="0"/>
              </a:spcBef>
              <a:spcAft>
                <a:spcPts val="1000"/>
              </a:spcAft>
            </a:pPr>
            <a:r>
              <a:rPr lang="en-US" sz="1800" b="1" dirty="0"/>
              <a:t>Soft state</a:t>
            </a:r>
            <a:r>
              <a:rPr lang="en-US" sz="1800" dirty="0"/>
              <a:t>: without consistency guarantees, after some amount of time, we only have some probability of knowing the state, since it may not yet have converged</a:t>
            </a:r>
          </a:p>
          <a:p>
            <a:pPr>
              <a:spcBef>
                <a:spcPts val="0"/>
              </a:spcBef>
              <a:spcAft>
                <a:spcPts val="1000"/>
              </a:spcAft>
            </a:pPr>
            <a:r>
              <a:rPr lang="en-US" sz="1800" b="1" dirty="0"/>
              <a:t>Eventually consistent</a:t>
            </a:r>
            <a:r>
              <a:rPr lang="en-US" sz="1800" dirty="0"/>
              <a:t>: If the system is functioning and we wait long enough after any given set of inputs, we will eventually be able to know what the state of the database is, and so any further reads will be consistent with our expectations</a:t>
            </a:r>
          </a:p>
          <a:p>
            <a:pPr>
              <a:spcBef>
                <a:spcPts val="0"/>
              </a:spcBef>
              <a:spcAft>
                <a:spcPts val="1000"/>
              </a:spcAft>
            </a:pPr>
            <a:endParaRPr lang="en-US" sz="1800" dirty="0"/>
          </a:p>
        </p:txBody>
      </p:sp>
      <p:sp>
        <p:nvSpPr>
          <p:cNvPr id="3" name="Title 2">
            <a:extLst>
              <a:ext uri="{FF2B5EF4-FFF2-40B4-BE49-F238E27FC236}">
                <a16:creationId xmlns:a16="http://schemas.microsoft.com/office/drawing/2014/main" id="{5BF747A6-039E-9444-BFCA-E36845FAF4EF}"/>
              </a:ext>
            </a:extLst>
          </p:cNvPr>
          <p:cNvSpPr>
            <a:spLocks noGrp="1"/>
          </p:cNvSpPr>
          <p:nvPr>
            <p:ph type="title"/>
          </p:nvPr>
        </p:nvSpPr>
        <p:spPr/>
        <p:txBody>
          <a:bodyPr/>
          <a:lstStyle/>
          <a:p>
            <a:r>
              <a:rPr lang="en-US" dirty="0"/>
              <a:t>BASE</a:t>
            </a:r>
          </a:p>
        </p:txBody>
      </p:sp>
    </p:spTree>
    <p:extLst>
      <p:ext uri="{BB962C8B-B14F-4D97-AF65-F5344CB8AC3E}">
        <p14:creationId xmlns:p14="http://schemas.microsoft.com/office/powerpoint/2010/main" val="28467662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3381D9-08AB-0945-9899-BA501D65D865}"/>
              </a:ext>
            </a:extLst>
          </p:cNvPr>
          <p:cNvSpPr>
            <a:spLocks noGrp="1"/>
          </p:cNvSpPr>
          <p:nvPr>
            <p:ph type="title"/>
          </p:nvPr>
        </p:nvSpPr>
        <p:spPr/>
        <p:txBody>
          <a:bodyPr/>
          <a:lstStyle/>
          <a:p>
            <a:r>
              <a:rPr lang="en-US" dirty="0"/>
              <a:t>ACID – BASE (Simplistic Comparison)</a:t>
            </a:r>
          </a:p>
        </p:txBody>
      </p:sp>
      <p:pic>
        <p:nvPicPr>
          <p:cNvPr id="7" name="Picture 6">
            <a:extLst>
              <a:ext uri="{FF2B5EF4-FFF2-40B4-BE49-F238E27FC236}">
                <a16:creationId xmlns:a16="http://schemas.microsoft.com/office/drawing/2014/main" id="{F6F6AFDB-C513-4348-804E-959A59C134F4}"/>
              </a:ext>
            </a:extLst>
          </p:cNvPr>
          <p:cNvPicPr>
            <a:picLocks noChangeAspect="1"/>
          </p:cNvPicPr>
          <p:nvPr/>
        </p:nvPicPr>
        <p:blipFill>
          <a:blip r:embed="rId2"/>
          <a:stretch>
            <a:fillRect/>
          </a:stretch>
        </p:blipFill>
        <p:spPr>
          <a:xfrm>
            <a:off x="477371" y="793600"/>
            <a:ext cx="7711362" cy="3556299"/>
          </a:xfrm>
          <a:prstGeom prst="rect">
            <a:avLst/>
          </a:prstGeom>
        </p:spPr>
      </p:pic>
      <p:sp>
        <p:nvSpPr>
          <p:cNvPr id="8" name="TextBox 7">
            <a:extLst>
              <a:ext uri="{FF2B5EF4-FFF2-40B4-BE49-F238E27FC236}">
                <a16:creationId xmlns:a16="http://schemas.microsoft.com/office/drawing/2014/main" id="{7535C32C-A7EF-3246-A21B-00E3B53456B1}"/>
              </a:ext>
            </a:extLst>
          </p:cNvPr>
          <p:cNvSpPr txBox="1"/>
          <p:nvPr/>
        </p:nvSpPr>
        <p:spPr>
          <a:xfrm>
            <a:off x="6781800" y="1504950"/>
            <a:ext cx="1931234"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(Or other strategy)</a:t>
            </a:r>
          </a:p>
        </p:txBody>
      </p:sp>
    </p:spTree>
    <p:extLst>
      <p:ext uri="{BB962C8B-B14F-4D97-AF65-F5344CB8AC3E}">
        <p14:creationId xmlns:p14="http://schemas.microsoft.com/office/powerpoint/2010/main" val="28752609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51850" y="520306"/>
            <a:ext cx="3810000" cy="2413000"/>
          </a:xfrm>
          <a:prstGeom prst="rect">
            <a:avLst/>
          </a:prstGeom>
        </p:spPr>
      </p:pic>
      <p:sp>
        <p:nvSpPr>
          <p:cNvPr id="3" name="Content Placeholder 2"/>
          <p:cNvSpPr>
            <a:spLocks noGrp="1"/>
          </p:cNvSpPr>
          <p:nvPr>
            <p:ph idx="1"/>
          </p:nvPr>
        </p:nvSpPr>
        <p:spPr/>
        <p:txBody>
          <a:bodyPr/>
          <a:lstStyle/>
          <a:p>
            <a:r>
              <a:rPr lang="en-US" dirty="0"/>
              <a:t>Availability and scalability via</a:t>
            </a:r>
          </a:p>
          <a:p>
            <a:pPr lvl="1"/>
            <a:r>
              <a:rPr lang="en-US" dirty="0"/>
              <a:t>Multiple, replicated data stores.</a:t>
            </a:r>
          </a:p>
          <a:p>
            <a:pPr lvl="1"/>
            <a:r>
              <a:rPr lang="en-US" dirty="0"/>
              <a:t>Read goes to “any” replica.</a:t>
            </a:r>
          </a:p>
          <a:p>
            <a:pPr lvl="1"/>
            <a:r>
              <a:rPr lang="en-US" dirty="0"/>
              <a:t>PUT/POST/DELETE</a:t>
            </a:r>
          </a:p>
          <a:p>
            <a:pPr lvl="2"/>
            <a:r>
              <a:rPr lang="en-US" dirty="0"/>
              <a:t>Goes to any replica</a:t>
            </a:r>
          </a:p>
          <a:p>
            <a:pPr lvl="2"/>
            <a:r>
              <a:rPr lang="en-US" dirty="0"/>
              <a:t>Change propagate asynchronously</a:t>
            </a:r>
          </a:p>
          <a:p>
            <a:r>
              <a:rPr lang="en-US" dirty="0"/>
              <a:t>GET may not see the latest value if the update has</a:t>
            </a:r>
            <a:br>
              <a:rPr lang="en-US" dirty="0"/>
            </a:br>
            <a:r>
              <a:rPr lang="en-US" dirty="0"/>
              <a:t>not propagated to the replica.</a:t>
            </a:r>
          </a:p>
          <a:p>
            <a:r>
              <a:rPr lang="en-US" dirty="0"/>
              <a:t>There are several algorithms for conflict resolution</a:t>
            </a:r>
          </a:p>
          <a:p>
            <a:pPr lvl="1"/>
            <a:r>
              <a:rPr lang="en-US" dirty="0"/>
              <a:t>Detect and handle in application.</a:t>
            </a:r>
          </a:p>
          <a:p>
            <a:pPr lvl="1"/>
            <a:r>
              <a:rPr lang="en-US" dirty="0"/>
              <a:t>Clock/change vectors/version numbers</a:t>
            </a:r>
          </a:p>
          <a:p>
            <a:pPr lvl="1"/>
            <a:r>
              <a:rPr lang="mr-IN" dirty="0"/>
              <a:t>…</a:t>
            </a:r>
            <a:r>
              <a:rPr lang="en-US" dirty="0"/>
              <a:t> </a:t>
            </a:r>
            <a:r>
              <a:rPr lang="mr-IN" dirty="0"/>
              <a:t>…</a:t>
            </a:r>
            <a:endParaRPr lang="en-US" dirty="0"/>
          </a:p>
        </p:txBody>
      </p:sp>
      <p:sp>
        <p:nvSpPr>
          <p:cNvPr id="2" name="Title 1"/>
          <p:cNvSpPr>
            <a:spLocks noGrp="1"/>
          </p:cNvSpPr>
          <p:nvPr>
            <p:ph type="title"/>
          </p:nvPr>
        </p:nvSpPr>
        <p:spPr/>
        <p:txBody>
          <a:bodyPr/>
          <a:lstStyle/>
          <a:p>
            <a:r>
              <a:rPr lang="en-US" dirty="0"/>
              <a:t>Eventual Consistency</a:t>
            </a:r>
          </a:p>
        </p:txBody>
      </p:sp>
      <p:sp>
        <p:nvSpPr>
          <p:cNvPr id="5" name="Rectangle 4"/>
          <p:cNvSpPr/>
          <p:nvPr/>
        </p:nvSpPr>
        <p:spPr>
          <a:xfrm>
            <a:off x="7735986" y="3536219"/>
            <a:ext cx="671639" cy="574535"/>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marR="0" lvl="0" indent="-342900" algn="ctr" defTabSz="457200" rtl="0" eaLnBrk="1" fontAlgn="base" latinLnBrk="0" hangingPunct="1">
              <a:lnSpc>
                <a:spcPct val="100000"/>
              </a:lnSpc>
              <a:spcBef>
                <a:spcPct val="0"/>
              </a:spcBef>
              <a:spcAft>
                <a:spcPct val="0"/>
              </a:spcAft>
              <a:buClrTx/>
              <a:buSzTx/>
              <a:buFont typeface="Arial" charset="0"/>
              <a:buChar char="•"/>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7" name="Straight Arrow Connector 6"/>
          <p:cNvCxnSpPr/>
          <p:nvPr/>
        </p:nvCxnSpPr>
        <p:spPr>
          <a:xfrm flipV="1">
            <a:off x="7865458" y="2840304"/>
            <a:ext cx="234669" cy="663547"/>
          </a:xfrm>
          <a:prstGeom prst="straightConnector1">
            <a:avLst/>
          </a:prstGeom>
          <a:ln w="190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14605" y="2965674"/>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200" b="1" i="0" u="none" strike="noStrike" kern="1200" cap="none" spc="0" normalizeH="0" baseline="0" noProof="0">
                <a:ln>
                  <a:noFill/>
                </a:ln>
                <a:solidFill>
                  <a:prstClr val="black"/>
                </a:solidFill>
                <a:effectLst/>
                <a:uLnTx/>
                <a:uFillTx/>
                <a:latin typeface="Calibri"/>
                <a:ea typeface="ＭＳ Ｐゴシック" charset="-128"/>
                <a:cs typeface="+mn-cs"/>
              </a:rPr>
              <a:t>get</a:t>
            </a:r>
            <a:endParaRPr kumimoji="0" lang="en-US" sz="1200" b="1"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cxnSp>
        <p:nvCxnSpPr>
          <p:cNvPr id="9" name="Straight Arrow Connector 8"/>
          <p:cNvCxnSpPr/>
          <p:nvPr/>
        </p:nvCxnSpPr>
        <p:spPr>
          <a:xfrm flipV="1">
            <a:off x="8229598" y="2882816"/>
            <a:ext cx="234669" cy="663547"/>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22658" y="3159996"/>
            <a:ext cx="4572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200" b="1" i="0" u="none" strike="noStrike" kern="1200" cap="none" spc="0" normalizeH="0" baseline="0" noProof="0">
                <a:ln>
                  <a:noFill/>
                </a:ln>
                <a:solidFill>
                  <a:prstClr val="black"/>
                </a:solidFill>
                <a:effectLst/>
                <a:uLnTx/>
                <a:uFillTx/>
                <a:latin typeface="Calibri"/>
                <a:ea typeface="ＭＳ Ｐゴシック" charset="-128"/>
                <a:cs typeface="+mn-cs"/>
              </a:rPr>
              <a:t>put</a:t>
            </a:r>
            <a:endParaRPr kumimoji="0" lang="en-US" sz="1200" b="1" i="0" u="none" strike="noStrike" kern="1200" cap="none" spc="0" normalizeH="0" baseline="0" noProof="0" dirty="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946572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A61D0-BB96-BED2-A0E0-F5C926B2E9E8}"/>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01EE6BF-CEEC-C18D-30F1-BE3D100501C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490F1A1-FE79-C74A-5C2E-2B96FDDA129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2DB91500-849C-52B0-B3B9-C687FACA48D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4F402DA8-0D22-7DDF-AD5B-1E06215D733B}"/>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p>
        </p:txBody>
      </p:sp>
      <p:sp>
        <p:nvSpPr>
          <p:cNvPr id="8" name="TextBox 9">
            <a:extLst>
              <a:ext uri="{FF2B5EF4-FFF2-40B4-BE49-F238E27FC236}">
                <a16:creationId xmlns:a16="http://schemas.microsoft.com/office/drawing/2014/main" id="{B5703627-D7D1-455F-2366-596A1B6B06F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W4111-2025S-11-Module-II-NoSql-Module-IV-1		© Donald F. Ferguson, 2025</a:t>
            </a:r>
            <a:endParaRPr lang="en-US" altLang="en-US" sz="800" i="1" dirty="0">
              <a:solidFill>
                <a:schemeClr val="bg1"/>
              </a:solidFill>
            </a:endParaRPr>
          </a:p>
        </p:txBody>
      </p:sp>
    </p:spTree>
    <p:extLst>
      <p:ext uri="{BB962C8B-B14F-4D97-AF65-F5344CB8AC3E}">
        <p14:creationId xmlns:p14="http://schemas.microsoft.com/office/powerpoint/2010/main" val="3884218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2400" y="590550"/>
            <a:ext cx="3505200" cy="4038600"/>
          </a:xfrm>
        </p:spPr>
        <p:txBody>
          <a:bodyPr>
            <a:normAutofit/>
          </a:bodyPr>
          <a:lstStyle/>
          <a:p>
            <a:pPr>
              <a:lnSpc>
                <a:spcPct val="110000"/>
              </a:lnSpc>
              <a:spcBef>
                <a:spcPts val="0"/>
              </a:spcBef>
            </a:pPr>
            <a:r>
              <a:rPr lang="en-US" sz="1800" dirty="0"/>
              <a:t>Consistency</a:t>
            </a:r>
          </a:p>
          <a:p>
            <a:pPr marL="685800" lvl="2" indent="0">
              <a:lnSpc>
                <a:spcPct val="110000"/>
              </a:lnSpc>
              <a:spcBef>
                <a:spcPts val="0"/>
              </a:spcBef>
              <a:buNone/>
            </a:pPr>
            <a:r>
              <a:rPr lang="en-US" sz="1400" dirty="0"/>
              <a:t>Every read receives the most recent write or an error.</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Availability</a:t>
            </a:r>
          </a:p>
          <a:p>
            <a:pPr marL="685800" lvl="2" indent="0">
              <a:lnSpc>
                <a:spcPct val="110000"/>
              </a:lnSpc>
              <a:spcBef>
                <a:spcPts val="0"/>
              </a:spcBef>
              <a:buNone/>
            </a:pPr>
            <a:r>
              <a:rPr lang="en-US" sz="1400" dirty="0"/>
              <a:t>Every request receives a (non-error) response – without guarantee that it contains the most recent write.</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Partition Tolerance</a:t>
            </a:r>
          </a:p>
          <a:p>
            <a:pPr marL="685800" lvl="2" indent="0">
              <a:lnSpc>
                <a:spcPct val="110000"/>
              </a:lnSpc>
              <a:spcBef>
                <a:spcPts val="0"/>
              </a:spcBef>
              <a:buNone/>
            </a:pPr>
            <a:r>
              <a:rPr lang="en-US" sz="1400" dirty="0"/>
              <a:t>The system continues to operate despite an arbitrary number of messages being dropped (or delayed) by the network between nodes</a:t>
            </a:r>
          </a:p>
        </p:txBody>
      </p:sp>
      <p:sp>
        <p:nvSpPr>
          <p:cNvPr id="2" name="Title 1"/>
          <p:cNvSpPr>
            <a:spLocks noGrp="1"/>
          </p:cNvSpPr>
          <p:nvPr>
            <p:ph type="title"/>
          </p:nvPr>
        </p:nvSpPr>
        <p:spPr/>
        <p:txBody>
          <a:bodyPr/>
          <a:lstStyle/>
          <a:p>
            <a:r>
              <a:rPr lang="en-US" dirty="0"/>
              <a:t>CAP Theorem</a:t>
            </a:r>
          </a:p>
        </p:txBody>
      </p:sp>
      <p:pic>
        <p:nvPicPr>
          <p:cNvPr id="3" name="Picture 2"/>
          <p:cNvPicPr>
            <a:picLocks noChangeAspect="1"/>
          </p:cNvPicPr>
          <p:nvPr/>
        </p:nvPicPr>
        <p:blipFill>
          <a:blip r:embed="rId2"/>
          <a:stretch>
            <a:fillRect/>
          </a:stretch>
        </p:blipFill>
        <p:spPr>
          <a:xfrm>
            <a:off x="3939064" y="590550"/>
            <a:ext cx="5060302" cy="3819871"/>
          </a:xfrm>
          <a:prstGeom prst="rect">
            <a:avLst/>
          </a:prstGeom>
        </p:spPr>
      </p:pic>
    </p:spTree>
    <p:extLst>
      <p:ext uri="{BB962C8B-B14F-4D97-AF65-F5344CB8AC3E}">
        <p14:creationId xmlns:p14="http://schemas.microsoft.com/office/powerpoint/2010/main" val="9982809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71B7A-B9BE-205F-22E2-ED470A097A12}"/>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E0600CB2-CAC6-3844-EDD0-DD36E7162D0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0B3EE121-EF3F-E2D0-8734-27007E80B66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0F90AF5-1492-6573-7B9C-87494451643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D1E273E0-F1CF-A2D8-B571-392E7F30035D}"/>
              </a:ext>
            </a:extLst>
          </p:cNvPr>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IV</a:t>
            </a:r>
            <a:br>
              <a:rPr lang="en-US" altLang="en-US" sz="2800" i="1" dirty="0">
                <a:solidFill>
                  <a:schemeClr val="bg1"/>
                </a:solidFill>
              </a:rPr>
            </a:br>
            <a:r>
              <a:rPr lang="en-US" altLang="en-US" sz="2800" i="1" dirty="0">
                <a:solidFill>
                  <a:schemeClr val="bg1"/>
                </a:solidFill>
              </a:rPr>
              <a:t>Big Data</a:t>
            </a:r>
            <a:br>
              <a:rPr lang="en-US" altLang="en-US" sz="2800" i="1" dirty="0">
                <a:solidFill>
                  <a:schemeClr val="bg1"/>
                </a:solidFill>
              </a:rPr>
            </a:br>
            <a:endParaRPr lang="en-US" altLang="en-US" sz="2800" i="1" dirty="0">
              <a:solidFill>
                <a:schemeClr val="bg1"/>
              </a:solidFill>
            </a:endParaRPr>
          </a:p>
        </p:txBody>
      </p:sp>
      <p:sp>
        <p:nvSpPr>
          <p:cNvPr id="8" name="TextBox 9">
            <a:extLst>
              <a:ext uri="{FF2B5EF4-FFF2-40B4-BE49-F238E27FC236}">
                <a16:creationId xmlns:a16="http://schemas.microsoft.com/office/drawing/2014/main" id="{CA42C381-B4B9-E39B-632B-BFB7D4B2C14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W4111-2025S-11-Module-II-NoSql-Module-IV-1		© Donald F. Ferguson, 2025</a:t>
            </a:r>
            <a:endParaRPr lang="en-US" altLang="en-US" sz="800" i="1" dirty="0">
              <a:solidFill>
                <a:schemeClr val="bg1"/>
              </a:solidFill>
            </a:endParaRPr>
          </a:p>
        </p:txBody>
      </p:sp>
    </p:spTree>
    <p:extLst>
      <p:ext uri="{BB962C8B-B14F-4D97-AF65-F5344CB8AC3E}">
        <p14:creationId xmlns:p14="http://schemas.microsoft.com/office/powerpoint/2010/main" val="552268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6x9_grey.jpg">
            <a:extLst>
              <a:ext uri="{FF2B5EF4-FFF2-40B4-BE49-F238E27FC236}">
                <a16:creationId xmlns:a16="http://schemas.microsoft.com/office/drawing/2014/main" id="{933530B9-56FA-53E2-6059-E972A8993C2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3" name="TextBox 8">
            <a:extLst>
              <a:ext uri="{FF2B5EF4-FFF2-40B4-BE49-F238E27FC236}">
                <a16:creationId xmlns:a16="http://schemas.microsoft.com/office/drawing/2014/main" id="{F974D633-4F13-A3B2-6269-1B22FFDAAE48}"/>
              </a:ext>
            </a:extLst>
          </p:cNvPr>
          <p:cNvSpPr txBox="1">
            <a:spLocks noChangeArrowheads="1"/>
          </p:cNvSpPr>
          <p:nvPr/>
        </p:nvSpPr>
        <p:spPr bwMode="auto">
          <a:xfrm>
            <a:off x="0" y="1200150"/>
            <a:ext cx="91440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Introduction to</a:t>
            </a:r>
            <a:b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Enterprise Information Integration</a:t>
            </a:r>
            <a:b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ETL</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Warehouse, Data Lake</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97528154"/>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Information Integration</a:t>
            </a:r>
            <a:endParaRPr lang="en-US" sz="2000" dirty="0"/>
          </a:p>
        </p:txBody>
      </p:sp>
      <p:pic>
        <p:nvPicPr>
          <p:cNvPr id="5" name="Picture 4">
            <a:extLst>
              <a:ext uri="{FF2B5EF4-FFF2-40B4-BE49-F238E27FC236}">
                <a16:creationId xmlns:a16="http://schemas.microsoft.com/office/drawing/2014/main" id="{7C800687-FB7C-5641-864A-87F3FBF093BC}"/>
              </a:ext>
            </a:extLst>
          </p:cNvPr>
          <p:cNvPicPr>
            <a:picLocks noChangeAspect="1"/>
          </p:cNvPicPr>
          <p:nvPr/>
        </p:nvPicPr>
        <p:blipFill>
          <a:blip r:embed="rId2"/>
          <a:stretch>
            <a:fillRect/>
          </a:stretch>
        </p:blipFill>
        <p:spPr>
          <a:xfrm>
            <a:off x="381000" y="590550"/>
            <a:ext cx="4527550" cy="3685215"/>
          </a:xfrm>
          <a:prstGeom prst="rect">
            <a:avLst/>
          </a:prstGeom>
        </p:spPr>
      </p:pic>
      <p:pic>
        <p:nvPicPr>
          <p:cNvPr id="10" name="Picture 9">
            <a:extLst>
              <a:ext uri="{FF2B5EF4-FFF2-40B4-BE49-F238E27FC236}">
                <a16:creationId xmlns:a16="http://schemas.microsoft.com/office/drawing/2014/main" id="{9A8544C2-849A-FC4F-9B61-7B0D2AF11585}"/>
              </a:ext>
            </a:extLst>
          </p:cNvPr>
          <p:cNvPicPr>
            <a:picLocks noChangeAspect="1"/>
          </p:cNvPicPr>
          <p:nvPr/>
        </p:nvPicPr>
        <p:blipFill>
          <a:blip r:embed="rId3"/>
          <a:stretch>
            <a:fillRect/>
          </a:stretch>
        </p:blipFill>
        <p:spPr>
          <a:xfrm>
            <a:off x="5037264" y="742950"/>
            <a:ext cx="3876179" cy="3124200"/>
          </a:xfrm>
          <a:prstGeom prst="rect">
            <a:avLst/>
          </a:prstGeom>
        </p:spPr>
      </p:pic>
    </p:spTree>
    <p:extLst>
      <p:ext uri="{BB962C8B-B14F-4D97-AF65-F5344CB8AC3E}">
        <p14:creationId xmlns:p14="http://schemas.microsoft.com/office/powerpoint/2010/main" val="1306700050"/>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Warehouse and Data Lake</a:t>
            </a:r>
            <a:endParaRPr lang="en-US" sz="2000" dirty="0"/>
          </a:p>
        </p:txBody>
      </p:sp>
      <p:pic>
        <p:nvPicPr>
          <p:cNvPr id="3" name="Picture 2">
            <a:extLst>
              <a:ext uri="{FF2B5EF4-FFF2-40B4-BE49-F238E27FC236}">
                <a16:creationId xmlns:a16="http://schemas.microsoft.com/office/drawing/2014/main" id="{502E913D-06C0-FE47-9D58-366E1D69DC7D}"/>
              </a:ext>
            </a:extLst>
          </p:cNvPr>
          <p:cNvPicPr>
            <a:picLocks noChangeAspect="1"/>
          </p:cNvPicPr>
          <p:nvPr/>
        </p:nvPicPr>
        <p:blipFill>
          <a:blip r:embed="rId2"/>
          <a:stretch>
            <a:fillRect/>
          </a:stretch>
        </p:blipFill>
        <p:spPr>
          <a:xfrm>
            <a:off x="914400" y="514350"/>
            <a:ext cx="6769038" cy="4091792"/>
          </a:xfrm>
          <a:prstGeom prst="rect">
            <a:avLst/>
          </a:prstGeom>
        </p:spPr>
      </p:pic>
    </p:spTree>
    <p:extLst>
      <p:ext uri="{BB962C8B-B14F-4D97-AF65-F5344CB8AC3E}">
        <p14:creationId xmlns:p14="http://schemas.microsoft.com/office/powerpoint/2010/main" val="2393786430"/>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a:defRPr/>
            </a:pPr>
            <a:r>
              <a:rPr lang="en-US">
                <a:ea typeface="+mj-ea"/>
              </a:rPr>
              <a:t>Data Warehousing</a:t>
            </a:r>
          </a:p>
        </p:txBody>
      </p:sp>
      <p:pic>
        <p:nvPicPr>
          <p:cNvPr id="921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1352550"/>
            <a:ext cx="5974556" cy="292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9001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2D5BF-5949-4E5F-80E3-1F603884552A}"/>
              </a:ext>
            </a:extLst>
          </p:cNvPr>
          <p:cNvSpPr>
            <a:spLocks noGrp="1"/>
          </p:cNvSpPr>
          <p:nvPr>
            <p:ph type="title"/>
          </p:nvPr>
        </p:nvSpPr>
        <p:spPr/>
        <p:txBody>
          <a:bodyPr/>
          <a:lstStyle/>
          <a:p>
            <a:r>
              <a:rPr lang="en-IN" dirty="0"/>
              <a:t>Overview (Cont.)</a:t>
            </a:r>
          </a:p>
        </p:txBody>
      </p:sp>
      <p:sp>
        <p:nvSpPr>
          <p:cNvPr id="3" name="Content Placeholder 2">
            <a:extLst>
              <a:ext uri="{FF2B5EF4-FFF2-40B4-BE49-F238E27FC236}">
                <a16:creationId xmlns:a16="http://schemas.microsoft.com/office/drawing/2014/main" id="{1C793067-CB1C-41CB-A8B1-A539B4C83578}"/>
              </a:ext>
            </a:extLst>
          </p:cNvPr>
          <p:cNvSpPr>
            <a:spLocks noGrp="1"/>
          </p:cNvSpPr>
          <p:nvPr>
            <p:ph idx="1"/>
          </p:nvPr>
        </p:nvSpPr>
        <p:spPr/>
        <p:txBody>
          <a:bodyPr/>
          <a:lstStyle/>
          <a:p>
            <a:r>
              <a:rPr lang="en-IN" dirty="0"/>
              <a:t>Common steps in data analytics</a:t>
            </a:r>
          </a:p>
          <a:p>
            <a:pPr lvl="1"/>
            <a:r>
              <a:rPr lang="en-IN" dirty="0"/>
              <a:t>Gather data from multiple sources into one location </a:t>
            </a:r>
          </a:p>
          <a:p>
            <a:pPr lvl="2"/>
            <a:r>
              <a:rPr lang="en-IN" dirty="0"/>
              <a:t>Data warehouses also integrated data into common schema</a:t>
            </a:r>
          </a:p>
          <a:p>
            <a:pPr lvl="2"/>
            <a:r>
              <a:rPr lang="en-IN" dirty="0"/>
              <a:t>Data often needs to be </a:t>
            </a:r>
            <a:r>
              <a:rPr lang="en-IN" b="1" dirty="0">
                <a:solidFill>
                  <a:srgbClr val="002060"/>
                </a:solidFill>
              </a:rPr>
              <a:t>extracted</a:t>
            </a:r>
            <a:r>
              <a:rPr lang="en-IN" dirty="0"/>
              <a:t> from source formats, </a:t>
            </a:r>
            <a:r>
              <a:rPr lang="en-IN" b="1" dirty="0">
                <a:solidFill>
                  <a:srgbClr val="002060"/>
                </a:solidFill>
              </a:rPr>
              <a:t>transformed</a:t>
            </a:r>
            <a:r>
              <a:rPr lang="en-IN" dirty="0"/>
              <a:t> to common schema, and </a:t>
            </a:r>
            <a:r>
              <a:rPr lang="en-IN" b="1" dirty="0">
                <a:solidFill>
                  <a:srgbClr val="002060"/>
                </a:solidFill>
              </a:rPr>
              <a:t>loaded</a:t>
            </a:r>
            <a:r>
              <a:rPr lang="en-IN" dirty="0"/>
              <a:t> into the data warehouse</a:t>
            </a:r>
          </a:p>
          <a:p>
            <a:pPr lvl="3"/>
            <a:r>
              <a:rPr lang="en-IN" dirty="0"/>
              <a:t>Can be done as </a:t>
            </a:r>
            <a:r>
              <a:rPr lang="en-IN" b="1" dirty="0">
                <a:solidFill>
                  <a:srgbClr val="002060"/>
                </a:solidFill>
              </a:rPr>
              <a:t>ETL (extract-transform-load)</a:t>
            </a:r>
            <a:r>
              <a:rPr lang="en-IN" dirty="0"/>
              <a:t>, or </a:t>
            </a:r>
            <a:r>
              <a:rPr lang="en-IN" b="1" dirty="0">
                <a:solidFill>
                  <a:srgbClr val="002060"/>
                </a:solidFill>
              </a:rPr>
              <a:t>ELT (extract-load-transform)</a:t>
            </a:r>
            <a:endParaRPr lang="en-IN" dirty="0"/>
          </a:p>
          <a:p>
            <a:pPr lvl="1"/>
            <a:r>
              <a:rPr lang="en-IN" dirty="0"/>
              <a:t>Generate aggregates and reports summarizing data</a:t>
            </a:r>
          </a:p>
          <a:p>
            <a:pPr lvl="2"/>
            <a:r>
              <a:rPr lang="en-IN" dirty="0"/>
              <a:t>Dashboards showing graphical charts/reports</a:t>
            </a:r>
          </a:p>
          <a:p>
            <a:pPr lvl="2"/>
            <a:r>
              <a:rPr lang="en-IN" b="1" dirty="0">
                <a:solidFill>
                  <a:srgbClr val="002060"/>
                </a:solidFill>
              </a:rPr>
              <a:t>Online analytical processing (OLAP) systems</a:t>
            </a:r>
            <a:r>
              <a:rPr lang="en-IN" b="1" dirty="0"/>
              <a:t> </a:t>
            </a:r>
            <a:r>
              <a:rPr lang="en-IN" dirty="0"/>
              <a:t>allow interactive querying</a:t>
            </a:r>
          </a:p>
          <a:p>
            <a:pPr lvl="2"/>
            <a:r>
              <a:rPr lang="en-IN" dirty="0"/>
              <a:t>Statistical analysis using tools such as R/SAS/SPSS</a:t>
            </a:r>
          </a:p>
          <a:p>
            <a:pPr lvl="3"/>
            <a:r>
              <a:rPr lang="en-IN" dirty="0"/>
              <a:t>Including extensions for parallel processing of big data</a:t>
            </a:r>
          </a:p>
          <a:p>
            <a:pPr lvl="1"/>
            <a:r>
              <a:rPr lang="en-IN" dirty="0"/>
              <a:t>Build </a:t>
            </a:r>
            <a:r>
              <a:rPr lang="en-IN" b="1" dirty="0">
                <a:solidFill>
                  <a:srgbClr val="002060"/>
                </a:solidFill>
              </a:rPr>
              <a:t>predictive models </a:t>
            </a:r>
            <a:r>
              <a:rPr lang="en-IN" dirty="0"/>
              <a:t>and use the models for decision making</a:t>
            </a:r>
          </a:p>
        </p:txBody>
      </p:sp>
    </p:spTree>
    <p:extLst>
      <p:ext uri="{BB962C8B-B14F-4D97-AF65-F5344CB8AC3E}">
        <p14:creationId xmlns:p14="http://schemas.microsoft.com/office/powerpoint/2010/main" val="2054493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ETL Concepts</a:t>
            </a:r>
            <a:endParaRPr lang="en-US" sz="2000" dirty="0"/>
          </a:p>
        </p:txBody>
      </p:sp>
      <p:pic>
        <p:nvPicPr>
          <p:cNvPr id="4" name="Picture 3">
            <a:extLst>
              <a:ext uri="{FF2B5EF4-FFF2-40B4-BE49-F238E27FC236}">
                <a16:creationId xmlns:a16="http://schemas.microsoft.com/office/drawing/2014/main" id="{B70BD4F7-5B53-E643-A566-E0A1EB3C5FF9}"/>
              </a:ext>
            </a:extLst>
          </p:cNvPr>
          <p:cNvPicPr>
            <a:picLocks noChangeAspect="1"/>
          </p:cNvPicPr>
          <p:nvPr/>
        </p:nvPicPr>
        <p:blipFill>
          <a:blip r:embed="rId2"/>
          <a:stretch>
            <a:fillRect/>
          </a:stretch>
        </p:blipFill>
        <p:spPr>
          <a:xfrm>
            <a:off x="199030" y="2425013"/>
            <a:ext cx="3582398" cy="2051737"/>
          </a:xfrm>
          <a:prstGeom prst="rect">
            <a:avLst/>
          </a:prstGeom>
        </p:spPr>
      </p:pic>
      <p:pic>
        <p:nvPicPr>
          <p:cNvPr id="6" name="Picture 5">
            <a:extLst>
              <a:ext uri="{FF2B5EF4-FFF2-40B4-BE49-F238E27FC236}">
                <a16:creationId xmlns:a16="http://schemas.microsoft.com/office/drawing/2014/main" id="{ADE48378-5B4E-B74F-9CBF-8E3D26CC0F21}"/>
              </a:ext>
            </a:extLst>
          </p:cNvPr>
          <p:cNvPicPr>
            <a:picLocks noChangeAspect="1"/>
          </p:cNvPicPr>
          <p:nvPr/>
        </p:nvPicPr>
        <p:blipFill>
          <a:blip r:embed="rId3"/>
          <a:stretch>
            <a:fillRect/>
          </a:stretch>
        </p:blipFill>
        <p:spPr>
          <a:xfrm>
            <a:off x="4483654" y="57150"/>
            <a:ext cx="3669746" cy="3476602"/>
          </a:xfrm>
          <a:prstGeom prst="rect">
            <a:avLst/>
          </a:prstGeom>
        </p:spPr>
      </p:pic>
      <p:pic>
        <p:nvPicPr>
          <p:cNvPr id="7" name="Picture 6">
            <a:extLst>
              <a:ext uri="{FF2B5EF4-FFF2-40B4-BE49-F238E27FC236}">
                <a16:creationId xmlns:a16="http://schemas.microsoft.com/office/drawing/2014/main" id="{791C7AED-83F7-6648-9CA2-CFAB39C410D7}"/>
              </a:ext>
            </a:extLst>
          </p:cNvPr>
          <p:cNvPicPr>
            <a:picLocks noChangeAspect="1"/>
          </p:cNvPicPr>
          <p:nvPr/>
        </p:nvPicPr>
        <p:blipFill>
          <a:blip r:embed="rId4"/>
          <a:stretch>
            <a:fillRect/>
          </a:stretch>
        </p:blipFill>
        <p:spPr>
          <a:xfrm>
            <a:off x="4458633" y="3735456"/>
            <a:ext cx="3978351" cy="759775"/>
          </a:xfrm>
          <a:prstGeom prst="rect">
            <a:avLst/>
          </a:prstGeom>
        </p:spPr>
      </p:pic>
      <p:pic>
        <p:nvPicPr>
          <p:cNvPr id="8" name="Picture 7">
            <a:extLst>
              <a:ext uri="{FF2B5EF4-FFF2-40B4-BE49-F238E27FC236}">
                <a16:creationId xmlns:a16="http://schemas.microsoft.com/office/drawing/2014/main" id="{4A16F4C7-165D-FB4E-8E97-118271B5EE3C}"/>
              </a:ext>
            </a:extLst>
          </p:cNvPr>
          <p:cNvPicPr>
            <a:picLocks noChangeAspect="1"/>
          </p:cNvPicPr>
          <p:nvPr/>
        </p:nvPicPr>
        <p:blipFill>
          <a:blip r:embed="rId5"/>
          <a:stretch>
            <a:fillRect/>
          </a:stretch>
        </p:blipFill>
        <p:spPr>
          <a:xfrm>
            <a:off x="252449" y="1123950"/>
            <a:ext cx="3854450" cy="1230689"/>
          </a:xfrm>
          <a:prstGeom prst="rect">
            <a:avLst/>
          </a:prstGeom>
        </p:spPr>
      </p:pic>
      <p:sp>
        <p:nvSpPr>
          <p:cNvPr id="9" name="Rectangle 8">
            <a:extLst>
              <a:ext uri="{FF2B5EF4-FFF2-40B4-BE49-F238E27FC236}">
                <a16:creationId xmlns:a16="http://schemas.microsoft.com/office/drawing/2014/main" id="{4F61D2EA-B4BE-FB4C-9B7B-031A644A921C}"/>
              </a:ext>
            </a:extLst>
          </p:cNvPr>
          <p:cNvSpPr/>
          <p:nvPr/>
        </p:nvSpPr>
        <p:spPr>
          <a:xfrm>
            <a:off x="199030" y="506336"/>
            <a:ext cx="3669746" cy="276999"/>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databricks.com</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/glossary/extract-transform-load</a:t>
            </a:r>
          </a:p>
        </p:txBody>
      </p:sp>
    </p:spTree>
    <p:extLst>
      <p:ext uri="{BB962C8B-B14F-4D97-AF65-F5344CB8AC3E}">
        <p14:creationId xmlns:p14="http://schemas.microsoft.com/office/powerpoint/2010/main" val="3173170736"/>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EB6EB-C050-00FB-5D3D-989CE7484A2B}"/>
            </a:ext>
          </a:extLst>
        </p:cNvPr>
        <p:cNvGrpSpPr/>
        <p:nvPr/>
      </p:nvGrpSpPr>
      <p:grpSpPr>
        <a:xfrm>
          <a:off x="0" y="0"/>
          <a:ext cx="0" cy="0"/>
          <a:chOff x="0" y="0"/>
          <a:chExt cx="0" cy="0"/>
        </a:xfrm>
      </p:grpSpPr>
      <p:pic>
        <p:nvPicPr>
          <p:cNvPr id="2" name="Picture 1" descr="16x9_grey.jpg">
            <a:extLst>
              <a:ext uri="{FF2B5EF4-FFF2-40B4-BE49-F238E27FC236}">
                <a16:creationId xmlns:a16="http://schemas.microsoft.com/office/drawing/2014/main" id="{2A1C6C12-3104-2DB4-BA18-A764E466680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3" name="TextBox 8">
            <a:extLst>
              <a:ext uri="{FF2B5EF4-FFF2-40B4-BE49-F238E27FC236}">
                <a16:creationId xmlns:a16="http://schemas.microsoft.com/office/drawing/2014/main" id="{F4CEA2DF-BC1E-3AE4-8D55-651410BE3D41}"/>
              </a:ext>
            </a:extLst>
          </p:cNvPr>
          <p:cNvSpPr txBox="1">
            <a:spLocks noChangeArrowheads="1"/>
          </p:cNvSpPr>
          <p:nvPr/>
        </p:nvSpPr>
        <p:spPr bwMode="auto">
          <a:xfrm>
            <a:off x="0" y="12001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Star Schema</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7501550"/>
      </p:ext>
    </p:extLst>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D80AC-972D-5F4D-AFB9-32BC07AD6139}"/>
              </a:ext>
            </a:extLst>
          </p:cNvPr>
          <p:cNvSpPr>
            <a:spLocks noGrp="1"/>
          </p:cNvSpPr>
          <p:nvPr>
            <p:ph type="title"/>
          </p:nvPr>
        </p:nvSpPr>
        <p:spPr/>
        <p:txBody>
          <a:bodyPr/>
          <a:lstStyle/>
          <a:p>
            <a:r>
              <a:rPr lang="en-US" dirty="0"/>
              <a:t>Facts and Dimensions</a:t>
            </a:r>
          </a:p>
        </p:txBody>
      </p:sp>
      <p:pic>
        <p:nvPicPr>
          <p:cNvPr id="4" name="Picture 3">
            <a:extLst>
              <a:ext uri="{FF2B5EF4-FFF2-40B4-BE49-F238E27FC236}">
                <a16:creationId xmlns:a16="http://schemas.microsoft.com/office/drawing/2014/main" id="{AD9398F5-455A-8042-8895-C8928801F10D}"/>
              </a:ext>
            </a:extLst>
          </p:cNvPr>
          <p:cNvPicPr>
            <a:picLocks noChangeAspect="1"/>
          </p:cNvPicPr>
          <p:nvPr/>
        </p:nvPicPr>
        <p:blipFill>
          <a:blip r:embed="rId2"/>
          <a:stretch>
            <a:fillRect/>
          </a:stretch>
        </p:blipFill>
        <p:spPr>
          <a:xfrm>
            <a:off x="4191000" y="829167"/>
            <a:ext cx="4904182" cy="3789965"/>
          </a:xfrm>
          <a:prstGeom prst="rect">
            <a:avLst/>
          </a:prstGeom>
        </p:spPr>
      </p:pic>
      <p:sp>
        <p:nvSpPr>
          <p:cNvPr id="3" name="Content Placeholder 1">
            <a:extLst>
              <a:ext uri="{FF2B5EF4-FFF2-40B4-BE49-F238E27FC236}">
                <a16:creationId xmlns:a16="http://schemas.microsoft.com/office/drawing/2014/main" id="{1048F35E-FEA7-59A7-8253-C7E83A7C32AF}"/>
              </a:ext>
            </a:extLst>
          </p:cNvPr>
          <p:cNvSpPr>
            <a:spLocks noGrp="1"/>
          </p:cNvSpPr>
          <p:nvPr>
            <p:ph idx="1"/>
          </p:nvPr>
        </p:nvSpPr>
        <p:spPr>
          <a:xfrm>
            <a:off x="125018" y="666750"/>
            <a:ext cx="4142182" cy="4191000"/>
          </a:xfrm>
        </p:spPr>
        <p:txBody>
          <a:bodyPr/>
          <a:lstStyle/>
          <a:p>
            <a:r>
              <a:rPr lang="en-US" sz="1100" dirty="0"/>
              <a:t>A common model for (some) data in a date warehouse is a </a:t>
            </a:r>
            <a:r>
              <a:rPr lang="en-US" sz="1100" i="1" dirty="0"/>
              <a:t>star schema.</a:t>
            </a:r>
          </a:p>
          <a:p>
            <a:r>
              <a:rPr lang="en-US" sz="1100" dirty="0"/>
              <a:t>There are one or more </a:t>
            </a:r>
            <a:r>
              <a:rPr lang="en-US" sz="1100" i="1" dirty="0"/>
              <a:t>fact tables</a:t>
            </a:r>
            <a:r>
              <a:rPr lang="en-US" sz="1100" dirty="0"/>
              <a:t> that have records for small facts, e.g.</a:t>
            </a:r>
          </a:p>
          <a:p>
            <a:pPr lvl="1"/>
            <a:r>
              <a:rPr lang="en-US" sz="1100" dirty="0"/>
              <a:t>Sold product A.</a:t>
            </a:r>
          </a:p>
          <a:p>
            <a:pPr lvl="1"/>
            <a:r>
              <a:rPr lang="en-US" sz="1100" dirty="0"/>
              <a:t>To customer B.</a:t>
            </a:r>
          </a:p>
          <a:p>
            <a:pPr lvl="1"/>
            <a:r>
              <a:rPr lang="en-US" sz="1100" dirty="0"/>
              <a:t>At price C.</a:t>
            </a:r>
          </a:p>
          <a:p>
            <a:r>
              <a:rPr lang="en-US" sz="1100" dirty="0"/>
              <a:t>Facts are positioned in dimensions, e.g.</a:t>
            </a:r>
          </a:p>
          <a:p>
            <a:pPr lvl="1"/>
            <a:r>
              <a:rPr lang="en-US" sz="1100" dirty="0"/>
              <a:t>Date, time</a:t>
            </a:r>
          </a:p>
          <a:p>
            <a:pPr lvl="1"/>
            <a:r>
              <a:rPr lang="en-US" sz="1100" dirty="0"/>
              <a:t>Location</a:t>
            </a:r>
          </a:p>
          <a:p>
            <a:pPr lvl="1"/>
            <a:r>
              <a:rPr lang="en-US" sz="1100" dirty="0"/>
              <a:t>Product category</a:t>
            </a:r>
          </a:p>
          <a:p>
            <a:pPr lvl="1"/>
            <a:r>
              <a:rPr lang="en-US" sz="1100" dirty="0"/>
              <a:t>… …</a:t>
            </a:r>
          </a:p>
          <a:p>
            <a:r>
              <a:rPr lang="en-US" sz="1100" dirty="0"/>
              <a:t>Queries ask for summations and aggregations in dimensions, e.g.</a:t>
            </a:r>
          </a:p>
          <a:p>
            <a:pPr lvl="1"/>
            <a:r>
              <a:rPr lang="en-US" sz="1100" dirty="0"/>
              <a:t>Total sales of products in category X, to customers in country Y during year Z.</a:t>
            </a:r>
          </a:p>
          <a:p>
            <a:pPr lvl="1"/>
            <a:r>
              <a:rPr lang="en-US" sz="1100" dirty="0"/>
              <a:t>Queries can roll-up, drill down, pivot, … …</a:t>
            </a:r>
          </a:p>
          <a:p>
            <a:r>
              <a:rPr lang="en-US" sz="1100" dirty="0"/>
              <a:t>This is a generalization of the spreadsheet concept of</a:t>
            </a:r>
            <a:br>
              <a:rPr lang="en-US" sz="1100" dirty="0"/>
            </a:br>
            <a:r>
              <a:rPr lang="en-US" sz="1100" i="1" dirty="0"/>
              <a:t>pivot tables.</a:t>
            </a:r>
            <a:endParaRPr lang="en-US" sz="1100" dirty="0"/>
          </a:p>
        </p:txBody>
      </p:sp>
    </p:spTree>
    <p:extLst>
      <p:ext uri="{BB962C8B-B14F-4D97-AF65-F5344CB8AC3E}">
        <p14:creationId xmlns:p14="http://schemas.microsoft.com/office/powerpoint/2010/main" val="2253002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86101-ABCC-8314-4110-0DCAB8F18512}"/>
            </a:ext>
          </a:extLst>
        </p:cNvPr>
        <p:cNvGrpSpPr/>
        <p:nvPr/>
      </p:nvGrpSpPr>
      <p:grpSpPr>
        <a:xfrm>
          <a:off x="0" y="0"/>
          <a:ext cx="0" cy="0"/>
          <a:chOff x="0" y="0"/>
          <a:chExt cx="0" cy="0"/>
        </a:xfrm>
      </p:grpSpPr>
      <p:pic>
        <p:nvPicPr>
          <p:cNvPr id="2" name="Picture 1" descr="16x9_grey.jpg">
            <a:extLst>
              <a:ext uri="{FF2B5EF4-FFF2-40B4-BE49-F238E27FC236}">
                <a16:creationId xmlns:a16="http://schemas.microsoft.com/office/drawing/2014/main" id="{DC01D693-C171-BB97-82EB-1366C47D9B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3" name="TextBox 8">
            <a:extLst>
              <a:ext uri="{FF2B5EF4-FFF2-40B4-BE49-F238E27FC236}">
                <a16:creationId xmlns:a16="http://schemas.microsoft.com/office/drawing/2014/main" id="{792CEEB4-B1EA-150D-5E35-034031ADFE3F}"/>
              </a:ext>
            </a:extLst>
          </p:cNvPr>
          <p:cNvSpPr txBox="1">
            <a:spLocks noChangeArrowheads="1"/>
          </p:cNvSpPr>
          <p:nvPr/>
        </p:nvSpPr>
        <p:spPr bwMode="auto">
          <a:xfrm>
            <a:off x="0" y="153178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Locking</a:t>
            </a:r>
          </a:p>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3200" dirty="0">
                <a:solidFill>
                  <a:prstClr val="white"/>
                </a:solidFill>
              </a:rPr>
              <a:t>Deadlock</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40162055"/>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Hierarchies on Dimensions</a:t>
            </a:r>
          </a:p>
        </p:txBody>
      </p:sp>
      <p:sp>
        <p:nvSpPr>
          <p:cNvPr id="2" name="Content Placeholder 1">
            <a:extLst>
              <a:ext uri="{FF2B5EF4-FFF2-40B4-BE49-F238E27FC236}">
                <a16:creationId xmlns:a16="http://schemas.microsoft.com/office/drawing/2014/main" id="{E832A65C-9FC2-4C12-88AE-A0D7664BF9F1}"/>
              </a:ext>
            </a:extLst>
          </p:cNvPr>
          <p:cNvSpPr>
            <a:spLocks noGrp="1"/>
          </p:cNvSpPr>
          <p:nvPr>
            <p:ph idx="1"/>
          </p:nvPr>
        </p:nvSpPr>
        <p:spPr>
          <a:xfrm>
            <a:off x="1657350" y="826873"/>
            <a:ext cx="5837623" cy="4025979"/>
          </a:xfrm>
        </p:spPr>
        <p:txBody>
          <a:bodyPr/>
          <a:lstStyle/>
          <a:p>
            <a:r>
              <a:rPr lang="en-US" b="1" dirty="0">
                <a:solidFill>
                  <a:srgbClr val="002060"/>
                </a:solidFill>
              </a:rPr>
              <a:t>Hierarchy</a:t>
            </a:r>
            <a:r>
              <a:rPr lang="en-US" dirty="0"/>
              <a:t> on dimension attributes: lets dimensions be viewed at different levels of detail</a:t>
            </a:r>
          </a:p>
          <a:p>
            <a:r>
              <a:rPr lang="en-US" dirty="0"/>
              <a:t>E.g., the dimension </a:t>
            </a:r>
            <a:r>
              <a:rPr lang="en-US" i="1" dirty="0"/>
              <a:t>datetime</a:t>
            </a:r>
            <a:r>
              <a:rPr lang="en-US" dirty="0"/>
              <a:t> can be used to aggregate by hour of day, date, day of week, month, quarter or year</a:t>
            </a:r>
          </a:p>
          <a:p>
            <a:pPr marL="0" indent="0">
              <a:buNone/>
            </a:pPr>
            <a:endParaRPr lang="en-IN" dirty="0"/>
          </a:p>
        </p:txBody>
      </p:sp>
      <p:pic>
        <p:nvPicPr>
          <p:cNvPr id="3" name="Graphic 2">
            <a:extLst>
              <a:ext uri="{FF2B5EF4-FFF2-40B4-BE49-F238E27FC236}">
                <a16:creationId xmlns:a16="http://schemas.microsoft.com/office/drawing/2014/main" id="{124AE1D9-DC79-45CF-B687-11274D1173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3800" y="1733550"/>
            <a:ext cx="4531545" cy="2980105"/>
          </a:xfrm>
          <a:prstGeom prst="rect">
            <a:avLst/>
          </a:prstGeom>
        </p:spPr>
      </p:pic>
      <p:pic>
        <p:nvPicPr>
          <p:cNvPr id="4" name="Picture 3">
            <a:extLst>
              <a:ext uri="{FF2B5EF4-FFF2-40B4-BE49-F238E27FC236}">
                <a16:creationId xmlns:a16="http://schemas.microsoft.com/office/drawing/2014/main" id="{CF05DC08-EB5B-744B-9A6C-455B12D6CFA2}"/>
              </a:ext>
            </a:extLst>
          </p:cNvPr>
          <p:cNvPicPr>
            <a:picLocks noChangeAspect="1"/>
          </p:cNvPicPr>
          <p:nvPr/>
        </p:nvPicPr>
        <p:blipFill>
          <a:blip r:embed="rId5"/>
          <a:stretch>
            <a:fillRect/>
          </a:stretch>
        </p:blipFill>
        <p:spPr>
          <a:xfrm>
            <a:off x="152400" y="2812706"/>
            <a:ext cx="2646153" cy="1666214"/>
          </a:xfrm>
          <a:prstGeom prst="rect">
            <a:avLst/>
          </a:prstGeom>
        </p:spPr>
      </p:pic>
      <p:sp>
        <p:nvSpPr>
          <p:cNvPr id="5" name="TextBox 4">
            <a:extLst>
              <a:ext uri="{FF2B5EF4-FFF2-40B4-BE49-F238E27FC236}">
                <a16:creationId xmlns:a16="http://schemas.microsoft.com/office/drawing/2014/main" id="{822A4D7E-3BF9-7541-BFDC-6719332AA396}"/>
              </a:ext>
            </a:extLst>
          </p:cNvPr>
          <p:cNvSpPr txBox="1"/>
          <p:nvPr/>
        </p:nvSpPr>
        <p:spPr>
          <a:xfrm>
            <a:off x="111747" y="2025591"/>
            <a:ext cx="3074560"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Another dimension could be ...</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Product category.</a:t>
            </a:r>
          </a:p>
        </p:txBody>
      </p:sp>
    </p:spTree>
    <p:extLst>
      <p:ext uri="{BB962C8B-B14F-4D97-AF65-F5344CB8AC3E}">
        <p14:creationId xmlns:p14="http://schemas.microsoft.com/office/powerpoint/2010/main" val="2948515818"/>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6A2FC5-33E0-CE42-8574-B4012DBBBA59}"/>
              </a:ext>
            </a:extLst>
          </p:cNvPr>
          <p:cNvSpPr>
            <a:spLocks noGrp="1"/>
          </p:cNvSpPr>
          <p:nvPr>
            <p:ph type="title"/>
          </p:nvPr>
        </p:nvSpPr>
        <p:spPr/>
        <p:txBody>
          <a:bodyPr/>
          <a:lstStyle/>
          <a:p>
            <a:r>
              <a:rPr lang="en-US" dirty="0"/>
              <a:t>Another Dimension Example – Product Categories</a:t>
            </a:r>
          </a:p>
        </p:txBody>
      </p:sp>
      <p:graphicFrame>
        <p:nvGraphicFramePr>
          <p:cNvPr id="5" name="Diagram 4">
            <a:extLst>
              <a:ext uri="{FF2B5EF4-FFF2-40B4-BE49-F238E27FC236}">
                <a16:creationId xmlns:a16="http://schemas.microsoft.com/office/drawing/2014/main" id="{76507D23-C5E4-E641-89A5-115060D7B1D5}"/>
              </a:ext>
            </a:extLst>
          </p:cNvPr>
          <p:cNvGraphicFramePr/>
          <p:nvPr/>
        </p:nvGraphicFramePr>
        <p:xfrm>
          <a:off x="1219200" y="583098"/>
          <a:ext cx="6298002" cy="3977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62989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0C9B03-5D9D-A1A0-59B5-CBB2DAA94AB7}"/>
              </a:ext>
            </a:extLst>
          </p:cNvPr>
          <p:cNvSpPr>
            <a:spLocks noGrp="1"/>
          </p:cNvSpPr>
          <p:nvPr>
            <p:ph idx="1"/>
          </p:nvPr>
        </p:nvSpPr>
        <p:spPr/>
        <p:txBody>
          <a:bodyPr/>
          <a:lstStyle/>
          <a:p>
            <a:r>
              <a:rPr lang="en-US" dirty="0"/>
              <a:t>See pivot-table-</a:t>
            </a:r>
            <a:r>
              <a:rPr lang="en-US" dirty="0" err="1"/>
              <a:t>example.xls</a:t>
            </a:r>
            <a:r>
              <a:rPr lang="en-US" dirty="0"/>
              <a:t> in lecture folder.</a:t>
            </a:r>
          </a:p>
          <a:p>
            <a:r>
              <a:rPr lang="en-US" dirty="0"/>
              <a:t>Stolen from https://</a:t>
            </a:r>
            <a:r>
              <a:rPr lang="en-US" dirty="0" err="1"/>
              <a:t>www.excel-easy.com</a:t>
            </a:r>
            <a:r>
              <a:rPr lang="en-US" dirty="0"/>
              <a:t>/data-analysis/pivot-</a:t>
            </a:r>
            <a:r>
              <a:rPr lang="en-US" dirty="0" err="1"/>
              <a:t>tables.html</a:t>
            </a:r>
            <a:endParaRPr lang="en-US" dirty="0"/>
          </a:p>
        </p:txBody>
      </p:sp>
      <p:sp>
        <p:nvSpPr>
          <p:cNvPr id="3" name="Title 2">
            <a:extLst>
              <a:ext uri="{FF2B5EF4-FFF2-40B4-BE49-F238E27FC236}">
                <a16:creationId xmlns:a16="http://schemas.microsoft.com/office/drawing/2014/main" id="{69AC53CF-BFED-3482-5606-ADA006B8E0EB}"/>
              </a:ext>
            </a:extLst>
          </p:cNvPr>
          <p:cNvSpPr>
            <a:spLocks noGrp="1"/>
          </p:cNvSpPr>
          <p:nvPr>
            <p:ph type="title"/>
          </p:nvPr>
        </p:nvSpPr>
        <p:spPr/>
        <p:txBody>
          <a:bodyPr/>
          <a:lstStyle/>
          <a:p>
            <a:r>
              <a:rPr lang="en-US" dirty="0"/>
              <a:t>Pivot Table Example</a:t>
            </a:r>
          </a:p>
        </p:txBody>
      </p:sp>
    </p:spTree>
    <p:extLst>
      <p:ext uri="{BB962C8B-B14F-4D97-AF65-F5344CB8AC3E}">
        <p14:creationId xmlns:p14="http://schemas.microsoft.com/office/powerpoint/2010/main" val="2978079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36976-8D5F-9F86-EFD7-28811A92D112}"/>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29F467B7-93CB-178F-5CC7-7B609CA73DE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45AB173-309F-74C6-AAF8-1EBAF6C06A1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614E738-41F7-A521-B531-66E4FECB05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C11C8D61-1B63-2AAB-05E8-74C71D1425C9}"/>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 5/Project</a:t>
            </a:r>
          </a:p>
        </p:txBody>
      </p:sp>
      <p:sp>
        <p:nvSpPr>
          <p:cNvPr id="8" name="TextBox 9">
            <a:extLst>
              <a:ext uri="{FF2B5EF4-FFF2-40B4-BE49-F238E27FC236}">
                <a16:creationId xmlns:a16="http://schemas.microsoft.com/office/drawing/2014/main" id="{14840C6C-0883-62C0-754A-F7A241412ED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W4111-2025S-11-Module-II-NoSql-Module-IV-1		© Donald F. Ferguson, 2025</a:t>
            </a:r>
            <a:endParaRPr lang="en-US" altLang="en-US" sz="800" i="1" dirty="0">
              <a:solidFill>
                <a:schemeClr val="bg1"/>
              </a:solidFill>
            </a:endParaRPr>
          </a:p>
        </p:txBody>
      </p:sp>
    </p:spTree>
    <p:extLst>
      <p:ext uri="{BB962C8B-B14F-4D97-AF65-F5344CB8AC3E}">
        <p14:creationId xmlns:p14="http://schemas.microsoft.com/office/powerpoint/2010/main" val="10407721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7FB54-EE41-B0DC-D24E-D01BEE7B887F}"/>
            </a:ext>
          </a:extLst>
        </p:cNvPr>
        <p:cNvGrpSpPr/>
        <p:nvPr/>
      </p:nvGrpSpPr>
      <p:grpSpPr>
        <a:xfrm>
          <a:off x="0" y="0"/>
          <a:ext cx="0" cy="0"/>
          <a:chOff x="0" y="0"/>
          <a:chExt cx="0" cy="0"/>
        </a:xfrm>
      </p:grpSpPr>
      <p:pic>
        <p:nvPicPr>
          <p:cNvPr id="2" name="Picture 1" descr="16x9_grey.jpg">
            <a:extLst>
              <a:ext uri="{FF2B5EF4-FFF2-40B4-BE49-F238E27FC236}">
                <a16:creationId xmlns:a16="http://schemas.microsoft.com/office/drawing/2014/main" id="{954D5CEB-431A-0B4A-B0D7-12A423940B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3" name="TextBox 8">
            <a:extLst>
              <a:ext uri="{FF2B5EF4-FFF2-40B4-BE49-F238E27FC236}">
                <a16:creationId xmlns:a16="http://schemas.microsoft.com/office/drawing/2014/main" id="{E33D15AF-2F6D-D53F-91F2-FAB6CE0F794E}"/>
              </a:ext>
            </a:extLst>
          </p:cNvPr>
          <p:cNvSpPr txBox="1">
            <a:spLocks noChangeArrowheads="1"/>
          </p:cNvSpPr>
          <p:nvPr/>
        </p:nvSpPr>
        <p:spPr bwMode="auto">
          <a:xfrm>
            <a:off x="0" y="12001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Overview</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551896421"/>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80CE1F-C06F-B8FC-A1AC-A4833F50D4E2}"/>
              </a:ext>
            </a:extLst>
          </p:cNvPr>
          <p:cNvSpPr>
            <a:spLocks noGrp="1"/>
          </p:cNvSpPr>
          <p:nvPr>
            <p:ph type="title"/>
          </p:nvPr>
        </p:nvSpPr>
        <p:spPr/>
        <p:txBody>
          <a:bodyPr/>
          <a:lstStyle/>
          <a:p>
            <a:r>
              <a:rPr lang="en-US" dirty="0"/>
              <a:t>Data Engineering and Applications</a:t>
            </a:r>
          </a:p>
        </p:txBody>
      </p:sp>
      <p:pic>
        <p:nvPicPr>
          <p:cNvPr id="4" name="Picture 3">
            <a:extLst>
              <a:ext uri="{FF2B5EF4-FFF2-40B4-BE49-F238E27FC236}">
                <a16:creationId xmlns:a16="http://schemas.microsoft.com/office/drawing/2014/main" id="{4663AE78-1F8B-65EE-4187-F7C579299183}"/>
              </a:ext>
            </a:extLst>
          </p:cNvPr>
          <p:cNvPicPr>
            <a:picLocks noChangeAspect="1"/>
          </p:cNvPicPr>
          <p:nvPr/>
        </p:nvPicPr>
        <p:blipFill>
          <a:blip r:embed="rId2"/>
          <a:stretch>
            <a:fillRect/>
          </a:stretch>
        </p:blipFill>
        <p:spPr>
          <a:xfrm>
            <a:off x="1219200" y="550956"/>
            <a:ext cx="6553200" cy="4041587"/>
          </a:xfrm>
          <a:prstGeom prst="rect">
            <a:avLst/>
          </a:prstGeom>
        </p:spPr>
      </p:pic>
    </p:spTree>
    <p:extLst>
      <p:ext uri="{BB962C8B-B14F-4D97-AF65-F5344CB8AC3E}">
        <p14:creationId xmlns:p14="http://schemas.microsoft.com/office/powerpoint/2010/main" val="34812648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AB23D3-D2CC-FA76-BB69-B5142EABEA92}"/>
              </a:ext>
            </a:extLst>
          </p:cNvPr>
          <p:cNvSpPr>
            <a:spLocks noGrp="1"/>
          </p:cNvSpPr>
          <p:nvPr>
            <p:ph type="title"/>
          </p:nvPr>
        </p:nvSpPr>
        <p:spPr/>
        <p:txBody>
          <a:bodyPr/>
          <a:lstStyle/>
          <a:p>
            <a:r>
              <a:rPr lang="en-US" dirty="0"/>
              <a:t>Big Picture</a:t>
            </a:r>
          </a:p>
        </p:txBody>
      </p:sp>
      <p:pic>
        <p:nvPicPr>
          <p:cNvPr id="4" name="Picture 3">
            <a:extLst>
              <a:ext uri="{FF2B5EF4-FFF2-40B4-BE49-F238E27FC236}">
                <a16:creationId xmlns:a16="http://schemas.microsoft.com/office/drawing/2014/main" id="{E0CC5193-857A-D8ED-E1C4-3F2F1252EE32}"/>
              </a:ext>
            </a:extLst>
          </p:cNvPr>
          <p:cNvPicPr>
            <a:picLocks noChangeAspect="1"/>
          </p:cNvPicPr>
          <p:nvPr/>
        </p:nvPicPr>
        <p:blipFill>
          <a:blip r:embed="rId2"/>
          <a:stretch>
            <a:fillRect/>
          </a:stretch>
        </p:blipFill>
        <p:spPr>
          <a:xfrm>
            <a:off x="1219200" y="575494"/>
            <a:ext cx="6071451" cy="4124807"/>
          </a:xfrm>
          <a:prstGeom prst="rect">
            <a:avLst/>
          </a:prstGeom>
        </p:spPr>
      </p:pic>
    </p:spTree>
    <p:extLst>
      <p:ext uri="{BB962C8B-B14F-4D97-AF65-F5344CB8AC3E}">
        <p14:creationId xmlns:p14="http://schemas.microsoft.com/office/powerpoint/2010/main" val="29874961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6AC0A-8487-20CB-DA26-FC94F8F5DE01}"/>
            </a:ext>
          </a:extLst>
        </p:cNvPr>
        <p:cNvGrpSpPr/>
        <p:nvPr/>
      </p:nvGrpSpPr>
      <p:grpSpPr>
        <a:xfrm>
          <a:off x="0" y="0"/>
          <a:ext cx="0" cy="0"/>
          <a:chOff x="0" y="0"/>
          <a:chExt cx="0" cy="0"/>
        </a:xfrm>
      </p:grpSpPr>
      <p:pic>
        <p:nvPicPr>
          <p:cNvPr id="2" name="Picture 1" descr="16x9_grey.jpg">
            <a:extLst>
              <a:ext uri="{FF2B5EF4-FFF2-40B4-BE49-F238E27FC236}">
                <a16:creationId xmlns:a16="http://schemas.microsoft.com/office/drawing/2014/main" id="{2978E7EC-3335-2A81-C9AA-AD7C225A418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3" name="TextBox 8">
            <a:extLst>
              <a:ext uri="{FF2B5EF4-FFF2-40B4-BE49-F238E27FC236}">
                <a16:creationId xmlns:a16="http://schemas.microsoft.com/office/drawing/2014/main" id="{6743CFF7-5B8C-1E03-1D78-779A226DEE12}"/>
              </a:ext>
            </a:extLst>
          </p:cNvPr>
          <p:cNvSpPr txBox="1">
            <a:spLocks noChangeArrowheads="1"/>
          </p:cNvSpPr>
          <p:nvPr/>
        </p:nvSpPr>
        <p:spPr bwMode="auto">
          <a:xfrm>
            <a:off x="0" y="18097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Full Stack Web Application</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024440614"/>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3"/>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4"/>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5"/>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596287" y="2876550"/>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W4153: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40576433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6B596-19C6-C5FF-3472-7A7B1D60C7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CE4393-BD22-BAF4-A335-7105D4F914BD}"/>
              </a:ext>
            </a:extLst>
          </p:cNvPr>
          <p:cNvSpPr>
            <a:spLocks noGrp="1"/>
          </p:cNvSpPr>
          <p:nvPr>
            <p:ph type="title"/>
          </p:nvPr>
        </p:nvSpPr>
        <p:spPr/>
        <p:txBody>
          <a:bodyPr/>
          <a:lstStyle/>
          <a:p>
            <a:r>
              <a:rPr lang="en-US" dirty="0"/>
              <a:t>Conceptual Model</a:t>
            </a:r>
          </a:p>
        </p:txBody>
      </p:sp>
      <p:pic>
        <p:nvPicPr>
          <p:cNvPr id="4" name="Picture 3">
            <a:extLst>
              <a:ext uri="{FF2B5EF4-FFF2-40B4-BE49-F238E27FC236}">
                <a16:creationId xmlns:a16="http://schemas.microsoft.com/office/drawing/2014/main" id="{A152FB37-83AA-BFC0-E313-87BE78198222}"/>
              </a:ext>
            </a:extLst>
          </p:cNvPr>
          <p:cNvPicPr>
            <a:picLocks noChangeAspect="1"/>
          </p:cNvPicPr>
          <p:nvPr/>
        </p:nvPicPr>
        <p:blipFill>
          <a:blip r:embed="rId2"/>
          <a:stretch>
            <a:fillRect/>
          </a:stretch>
        </p:blipFill>
        <p:spPr>
          <a:xfrm>
            <a:off x="1295400" y="717666"/>
            <a:ext cx="7772400" cy="3708167"/>
          </a:xfrm>
          <a:prstGeom prst="rect">
            <a:avLst/>
          </a:prstGeom>
        </p:spPr>
      </p:pic>
    </p:spTree>
    <p:extLst>
      <p:ext uri="{BB962C8B-B14F-4D97-AF65-F5344CB8AC3E}">
        <p14:creationId xmlns:p14="http://schemas.microsoft.com/office/powerpoint/2010/main" val="367003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a:t>
            </a:r>
          </a:p>
        </p:txBody>
      </p:sp>
      <p:sp>
        <p:nvSpPr>
          <p:cNvPr id="6147" name="Rectangle 3"/>
          <p:cNvSpPr>
            <a:spLocks noGrp="1" noChangeArrowheads="1"/>
          </p:cNvSpPr>
          <p:nvPr>
            <p:ph idx="1"/>
          </p:nvPr>
        </p:nvSpPr>
        <p:spPr>
          <a:xfrm>
            <a:off x="1662343" y="826873"/>
            <a:ext cx="5732756" cy="4025979"/>
          </a:xfrm>
        </p:spPr>
        <p:txBody>
          <a:bodyPr/>
          <a:lstStyle/>
          <a:p>
            <a:r>
              <a:rPr lang="en-US" altLang="en-US" dirty="0"/>
              <a:t>A lock is a mechanism to control concurrent access to a data item</a:t>
            </a:r>
          </a:p>
          <a:p>
            <a:r>
              <a:rPr lang="en-US" altLang="en-US" dirty="0"/>
              <a:t>Data items can be locked in two modes :</a:t>
            </a:r>
          </a:p>
          <a:p>
            <a:pPr>
              <a:buFont typeface="Monotype Sorts" charset="2"/>
              <a:buNone/>
            </a:pPr>
            <a:r>
              <a:rPr lang="en-US" altLang="en-US" i="1" dirty="0"/>
              <a:t>    </a:t>
            </a:r>
            <a:r>
              <a:rPr lang="en-US" altLang="en-US" dirty="0"/>
              <a:t>1</a:t>
            </a:r>
            <a:r>
              <a:rPr lang="en-US" altLang="en-US" i="1" dirty="0"/>
              <a:t>.  </a:t>
            </a:r>
            <a:r>
              <a:rPr lang="en-US" altLang="en-US" b="1" dirty="0">
                <a:solidFill>
                  <a:srgbClr val="002060"/>
                </a:solidFill>
              </a:rPr>
              <a:t>exclusive</a:t>
            </a:r>
            <a:r>
              <a:rPr lang="en-US" altLang="en-US" i="1" dirty="0"/>
              <a:t> (X) mode</a:t>
            </a:r>
            <a:r>
              <a:rPr lang="en-US" altLang="en-US" dirty="0"/>
              <a:t>. Data item can be both read as well  as   </a:t>
            </a:r>
          </a:p>
          <a:p>
            <a:pPr>
              <a:lnSpc>
                <a:spcPct val="60000"/>
              </a:lnSpc>
              <a:buFont typeface="Monotype Sorts" charset="2"/>
              <a:buNone/>
            </a:pPr>
            <a:r>
              <a:rPr lang="en-US" altLang="en-US" dirty="0"/>
              <a:t>         written. X-lock is requested using </a:t>
            </a:r>
            <a:r>
              <a:rPr lang="en-US" altLang="en-US" b="1" dirty="0"/>
              <a:t> lock-X</a:t>
            </a:r>
            <a:r>
              <a:rPr lang="en-US" altLang="en-US" dirty="0"/>
              <a:t> instruction.</a:t>
            </a:r>
          </a:p>
          <a:p>
            <a:pPr>
              <a:buFont typeface="Monotype Sorts" charset="2"/>
              <a:buNone/>
            </a:pPr>
            <a:r>
              <a:rPr lang="en-US" altLang="en-US" i="1" dirty="0"/>
              <a:t>    </a:t>
            </a:r>
            <a:r>
              <a:rPr lang="en-US" altLang="en-US" dirty="0"/>
              <a:t>2</a:t>
            </a:r>
            <a:r>
              <a:rPr lang="en-US" altLang="en-US" i="1" dirty="0"/>
              <a:t>.  </a:t>
            </a:r>
            <a:r>
              <a:rPr lang="en-US" altLang="en-US" b="1" dirty="0">
                <a:solidFill>
                  <a:srgbClr val="002060"/>
                </a:solidFill>
              </a:rPr>
              <a:t>shared</a:t>
            </a:r>
            <a:r>
              <a:rPr lang="en-US" altLang="en-US" i="1" dirty="0"/>
              <a:t> (S) mode</a:t>
            </a:r>
            <a:r>
              <a:rPr lang="en-US" altLang="en-US" dirty="0"/>
              <a:t>. Data item can only be read. S-lock is          </a:t>
            </a:r>
          </a:p>
          <a:p>
            <a:pPr>
              <a:lnSpc>
                <a:spcPct val="60000"/>
              </a:lnSpc>
              <a:buFont typeface="Monotype Sorts" charset="2"/>
              <a:buNone/>
            </a:pPr>
            <a:r>
              <a:rPr lang="en-US" altLang="en-US" dirty="0"/>
              <a:t>         requested using </a:t>
            </a:r>
            <a:r>
              <a:rPr lang="en-US" altLang="en-US" b="1" dirty="0"/>
              <a:t> lock-S</a:t>
            </a:r>
            <a:r>
              <a:rPr lang="en-US" altLang="en-US" dirty="0"/>
              <a:t> instruction.</a:t>
            </a:r>
          </a:p>
          <a:p>
            <a:pPr>
              <a:lnSpc>
                <a:spcPct val="110000"/>
              </a:lnSpc>
            </a:pPr>
            <a:r>
              <a:rPr lang="en-US" altLang="en-US" dirty="0"/>
              <a:t>Lock requests are made to concurrency-control manager. Transaction can proceed only after request is granted.</a:t>
            </a:r>
          </a:p>
        </p:txBody>
      </p:sp>
    </p:spTree>
    <p:extLst>
      <p:ext uri="{BB962C8B-B14F-4D97-AF65-F5344CB8AC3E}">
        <p14:creationId xmlns:p14="http://schemas.microsoft.com/office/powerpoint/2010/main" val="7741658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52400" y="2724150"/>
            <a:ext cx="8839200" cy="1905000"/>
          </a:xfrm>
        </p:spPr>
        <p:txBody>
          <a:bodyPr/>
          <a:lstStyle/>
          <a:p>
            <a:r>
              <a:rPr lang="en-US" sz="1600" dirty="0"/>
              <a:t>My preferences are to replace React with Angular, and Node with Flask.</a:t>
            </a:r>
          </a:p>
          <a:p>
            <a:r>
              <a:rPr lang="en-US" sz="1600" dirty="0"/>
              <a:t>There are three projects to design, develop, test, deploy, ... ...</a:t>
            </a:r>
          </a:p>
          <a:p>
            <a:pPr marL="800100" lvl="1" indent="-342900">
              <a:buFont typeface="+mj-lt"/>
              <a:buAutoNum type="arabicPeriod"/>
            </a:pPr>
            <a:r>
              <a:rPr lang="en-US" sz="1400" dirty="0"/>
              <a:t>Browser UI application.</a:t>
            </a:r>
          </a:p>
          <a:p>
            <a:pPr marL="800100" lvl="1" indent="-342900">
              <a:buFont typeface="+mj-lt"/>
              <a:buAutoNum type="arabicPeriod"/>
            </a:pPr>
            <a:r>
              <a:rPr lang="en-US" sz="1400" dirty="0"/>
              <a:t>Microservice.</a:t>
            </a:r>
          </a:p>
          <a:p>
            <a:pPr marL="800100" lvl="1" indent="-342900">
              <a:buFont typeface="+mj-lt"/>
              <a:buAutoNum type="arabicPeriod"/>
            </a:pPr>
            <a:r>
              <a:rPr lang="en-US" sz="1400" dirty="0"/>
              <a:t>Database.</a:t>
            </a:r>
          </a:p>
          <a:p>
            <a:pPr marL="400050"/>
            <a:r>
              <a:rPr lang="en-US" sz="1600" dirty="0"/>
              <a:t>We will initial have two deployments: local machine, virtual machine.</a:t>
            </a:r>
            <a:br>
              <a:rPr lang="en-US" sz="1600" dirty="0"/>
            </a:br>
            <a:r>
              <a:rPr lang="en-US" sz="1600" dirty="0"/>
              <a:t>We will ignore the database for step 1.</a:t>
            </a:r>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97859"/>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2380199"/>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
        <p:nvSpPr>
          <p:cNvPr id="4" name="TextBox 3">
            <a:extLst>
              <a:ext uri="{FF2B5EF4-FFF2-40B4-BE49-F238E27FC236}">
                <a16:creationId xmlns:a16="http://schemas.microsoft.com/office/drawing/2014/main" id="{68FBC56A-9160-013E-0F61-226091E40DA2}"/>
              </a:ext>
            </a:extLst>
          </p:cNvPr>
          <p:cNvSpPr txBox="1"/>
          <p:nvPr/>
        </p:nvSpPr>
        <p:spPr>
          <a:xfrm>
            <a:off x="5943600" y="509638"/>
            <a:ext cx="3200400" cy="1815882"/>
          </a:xfrm>
          <a:prstGeom prst="rect">
            <a:avLst/>
          </a:prstGeom>
          <a:noFill/>
        </p:spPr>
        <p:txBody>
          <a:bodyPr wrap="square" rtlCol="0">
            <a:spAutoFit/>
          </a:bodyPr>
          <a:lstStyle/>
          <a:p>
            <a:r>
              <a:rPr lang="en-US" sz="1600" dirty="0"/>
              <a:t>M	=	Mongo</a:t>
            </a:r>
          </a:p>
          <a:p>
            <a:r>
              <a:rPr lang="en-US" sz="1600" dirty="0"/>
              <a:t>E	=	Express</a:t>
            </a:r>
          </a:p>
          <a:p>
            <a:r>
              <a:rPr lang="en-US" sz="1600" dirty="0"/>
              <a:t>R	=	React</a:t>
            </a:r>
          </a:p>
          <a:p>
            <a:r>
              <a:rPr lang="en-US" sz="1600" dirty="0"/>
              <a:t>N	=	Node</a:t>
            </a:r>
          </a:p>
          <a:p>
            <a:endParaRPr lang="en-US" sz="1600" dirty="0"/>
          </a:p>
          <a:p>
            <a:r>
              <a:rPr lang="en-US" sz="1600" dirty="0"/>
              <a:t>I start with </a:t>
            </a:r>
            <a:r>
              <a:rPr lang="en-US" sz="1600" dirty="0" err="1"/>
              <a:t>FastAPI</a:t>
            </a:r>
            <a:r>
              <a:rPr lang="en-US" sz="1600" dirty="0"/>
              <a:t> and MySQL,</a:t>
            </a:r>
            <a:br>
              <a:rPr lang="en-US" sz="1600" dirty="0"/>
            </a:br>
            <a:r>
              <a:rPr lang="en-US" sz="1600" dirty="0"/>
              <a:t>but all the concepts are the same.</a:t>
            </a:r>
          </a:p>
        </p:txBody>
      </p:sp>
    </p:spTree>
    <p:extLst>
      <p:ext uri="{BB962C8B-B14F-4D97-AF65-F5344CB8AC3E}">
        <p14:creationId xmlns:p14="http://schemas.microsoft.com/office/powerpoint/2010/main" val="15171749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EEDC60-1D1D-881F-3AD9-820DDE61E9D3}"/>
              </a:ext>
            </a:extLst>
          </p:cNvPr>
          <p:cNvSpPr>
            <a:spLocks noGrp="1"/>
          </p:cNvSpPr>
          <p:nvPr>
            <p:ph idx="1"/>
          </p:nvPr>
        </p:nvSpPr>
        <p:spPr/>
        <p:txBody>
          <a:bodyPr/>
          <a:lstStyle/>
          <a:p>
            <a:r>
              <a:rPr lang="en-US" sz="1600" dirty="0"/>
              <a:t>A web application server or web application framework: </a:t>
            </a:r>
            <a:r>
              <a:rPr lang="en-US" sz="1400" dirty="0"/>
              <a:t>“A web framework (WF) or web application framework (WAF) is a software framework that is designed to support the development of web applications including web services, web resources, and web APIs. Web frameworks provide a standard way to build and deploy web applications on the World Wide Web. Web frameworks aim to automate the overhead associated with common activities performed in web development. For example, many web frameworks provide libraries for database access, templating frameworks, and session management, and they often promote code reuse.”</a:t>
            </a:r>
            <a:br>
              <a:rPr lang="en-US" sz="1400" dirty="0"/>
            </a:br>
            <a:r>
              <a:rPr lang="en-US" sz="1400" dirty="0"/>
              <a:t>(</a:t>
            </a:r>
            <a:r>
              <a:rPr lang="en-US" sz="1400" dirty="0">
                <a:hlinkClick r:id="rId2"/>
              </a:rPr>
              <a:t>https://en.wikipedia.org/wiki/Web_framework</a:t>
            </a:r>
            <a:r>
              <a:rPr lang="en-US" sz="1400" dirty="0"/>
              <a:t>)</a:t>
            </a:r>
            <a:br>
              <a:rPr lang="en-US" sz="1400" dirty="0"/>
            </a:br>
            <a:endParaRPr lang="en-US" sz="1400" dirty="0"/>
          </a:p>
          <a:p>
            <a:r>
              <a:rPr lang="en-US" sz="1400" dirty="0"/>
              <a:t>REST:  “REST (Representational State Transfer) is a software architectural style that was created to guide the design and development of the architecture for the World Wide Web. REST defines a set of constraints for how the architecture of a distributed, Internet-scale hypermedia system, such as the Web, should behave. The REST architectural style </a:t>
            </a:r>
            <a:r>
              <a:rPr lang="en-US" sz="1400" dirty="0" err="1"/>
              <a:t>emphasises</a:t>
            </a:r>
            <a:r>
              <a:rPr lang="en-US" sz="1400" dirty="0"/>
              <a:t> uniform interfaces, independent deployment of components, the scalability of interactions between them, and creating a layered architecture to promote caching to reduce user-perceived latency, enforce security, and encapsulate legacy systems.[1]</a:t>
            </a:r>
            <a:br>
              <a:rPr lang="en-US" sz="1400" dirty="0"/>
            </a:br>
            <a:br>
              <a:rPr lang="en-US" sz="1400" dirty="0"/>
            </a:br>
            <a:r>
              <a:rPr lang="en-US" sz="1400" dirty="0"/>
              <a:t>REST has been employed throughout the software industry to create stateless, reliable web-based applications.”</a:t>
            </a:r>
            <a:br>
              <a:rPr lang="en-US" sz="1400" dirty="0"/>
            </a:br>
            <a:r>
              <a:rPr lang="en-US" sz="1400" dirty="0"/>
              <a:t>(https://</a:t>
            </a:r>
            <a:r>
              <a:rPr lang="en-US" sz="1400" dirty="0" err="1"/>
              <a:t>en.wikipedia.org</a:t>
            </a:r>
            <a:r>
              <a:rPr lang="en-US" sz="1400" dirty="0"/>
              <a:t>/wiki/REST)</a:t>
            </a:r>
          </a:p>
        </p:txBody>
      </p:sp>
      <p:sp>
        <p:nvSpPr>
          <p:cNvPr id="3" name="Title 2">
            <a:extLst>
              <a:ext uri="{FF2B5EF4-FFF2-40B4-BE49-F238E27FC236}">
                <a16:creationId xmlns:a16="http://schemas.microsoft.com/office/drawing/2014/main" id="{6C855126-7FF4-7A71-C5E8-18AB5D9001A4}"/>
              </a:ext>
            </a:extLst>
          </p:cNvPr>
          <p:cNvSpPr>
            <a:spLocks noGrp="1"/>
          </p:cNvSpPr>
          <p:nvPr>
            <p:ph type="title"/>
          </p:nvPr>
        </p:nvSpPr>
        <p:spPr/>
        <p:txBody>
          <a:bodyPr/>
          <a:lstStyle/>
          <a:p>
            <a:r>
              <a:rPr lang="en-US" dirty="0"/>
              <a:t>Some Terms</a:t>
            </a:r>
          </a:p>
        </p:txBody>
      </p:sp>
    </p:spTree>
    <p:extLst>
      <p:ext uri="{BB962C8B-B14F-4D97-AF65-F5344CB8AC3E}">
        <p14:creationId xmlns:p14="http://schemas.microsoft.com/office/powerpoint/2010/main" val="2302340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EEDC60-1D1D-881F-3AD9-820DDE61E9D3}"/>
              </a:ext>
            </a:extLst>
          </p:cNvPr>
          <p:cNvSpPr>
            <a:spLocks noGrp="1"/>
          </p:cNvSpPr>
          <p:nvPr>
            <p:ph idx="1"/>
          </p:nvPr>
        </p:nvSpPr>
        <p:spPr/>
        <p:txBody>
          <a:bodyPr/>
          <a:lstStyle/>
          <a:p>
            <a:r>
              <a:rPr lang="en-US" sz="1400" dirty="0" err="1"/>
              <a:t>OpenAPI</a:t>
            </a:r>
            <a:r>
              <a:rPr lang="en-US" sz="1400" dirty="0"/>
              <a:t>: “The </a:t>
            </a:r>
            <a:r>
              <a:rPr lang="en-US" sz="1400" dirty="0" err="1"/>
              <a:t>OpenAPI</a:t>
            </a:r>
            <a:r>
              <a:rPr lang="en-US" sz="1400" dirty="0"/>
              <a:t> Specification, previously known as the Swagger Specification, is a specification for a machine-readable interface definition language for describing, producing, consuming and visualizing web services.”</a:t>
            </a:r>
            <a:br>
              <a:rPr lang="en-US" sz="1400" dirty="0"/>
            </a:br>
            <a:r>
              <a:rPr lang="en-US" sz="1400" dirty="0"/>
              <a:t>(</a:t>
            </a:r>
            <a:r>
              <a:rPr lang="en-US" sz="1400" dirty="0">
                <a:hlinkClick r:id="rId2"/>
              </a:rPr>
              <a:t>https://en.wikipedia.org/wiki/OpenAPI_Specification</a:t>
            </a:r>
            <a:r>
              <a:rPr lang="en-US" sz="1400" dirty="0"/>
              <a:t>)</a:t>
            </a:r>
          </a:p>
          <a:p>
            <a:endParaRPr lang="en-US" sz="1400" dirty="0"/>
          </a:p>
          <a:p>
            <a:r>
              <a:rPr lang="en-US" sz="1400" dirty="0"/>
              <a:t>Model: “A model represents an entity of our application domain with an associated type.”</a:t>
            </a:r>
            <a:br>
              <a:rPr lang="en-US" sz="1400" dirty="0"/>
            </a:br>
            <a:r>
              <a:rPr lang="en-US" sz="1400" dirty="0"/>
              <a:t>(</a:t>
            </a:r>
            <a:r>
              <a:rPr lang="en-US" sz="1400" dirty="0">
                <a:hlinkClick r:id="rId3"/>
              </a:rPr>
              <a:t>https://medium.com/@nicola88/your-first-openapi-document-part-ii-data-model-52ee1d6503e0</a:t>
            </a:r>
            <a:r>
              <a:rPr lang="en-US" sz="1400" dirty="0"/>
              <a:t>)</a:t>
            </a:r>
            <a:br>
              <a:rPr lang="en-US" sz="1400" dirty="0"/>
            </a:br>
            <a:endParaRPr lang="en-US" sz="1400" dirty="0"/>
          </a:p>
          <a:p>
            <a:r>
              <a:rPr lang="en-US" sz="1400" dirty="0"/>
              <a:t>Routers: “What </a:t>
            </a:r>
            <a:r>
              <a:rPr lang="en-US" sz="1400" dirty="0" err="1"/>
              <a:t>fastapi</a:t>
            </a:r>
            <a:r>
              <a:rPr lang="en-US" sz="1400" dirty="0"/>
              <a:t> docs says about routers: If you are building an application or a web API, it’s rarely the case that you can put everything on a single file. </a:t>
            </a:r>
            <a:r>
              <a:rPr lang="en-US" sz="1400" dirty="0" err="1"/>
              <a:t>FastAPI</a:t>
            </a:r>
            <a:r>
              <a:rPr lang="en-US" sz="1400" dirty="0"/>
              <a:t> provides a convenience tool to structure your application while keeping all the flexibility.” (</a:t>
            </a:r>
            <a:r>
              <a:rPr lang="en-US" sz="1400" dirty="0">
                <a:hlinkClick r:id="rId4"/>
              </a:rPr>
              <a:t>https://medium.com/@rushikeshnaik779/routers-in-fastapi-tutorial-2-adf3e505fdca</a:t>
            </a:r>
            <a:r>
              <a:rPr lang="en-US" sz="1400" dirty="0"/>
              <a:t>)</a:t>
            </a:r>
          </a:p>
          <a:p>
            <a:endParaRPr lang="en-US" sz="1400" dirty="0"/>
          </a:p>
          <a:p>
            <a:r>
              <a:rPr lang="en-US" sz="1800" dirty="0"/>
              <a:t>Summary:</a:t>
            </a:r>
          </a:p>
          <a:p>
            <a:pPr lvl="1"/>
            <a:r>
              <a:rPr lang="en-US" sz="1600" dirty="0"/>
              <a:t>These are general concepts, and we will go into more detail in the semester.</a:t>
            </a:r>
          </a:p>
          <a:p>
            <a:pPr lvl="1"/>
            <a:r>
              <a:rPr lang="en-US" sz="1600" dirty="0" err="1"/>
              <a:t>FastAPI</a:t>
            </a:r>
            <a:r>
              <a:rPr lang="en-US" sz="1600" dirty="0"/>
              <a:t> is a specific technology for Python.</a:t>
            </a:r>
          </a:p>
          <a:p>
            <a:pPr lvl="1"/>
            <a:r>
              <a:rPr lang="en-US" sz="1600" dirty="0"/>
              <a:t>There are many other frameworks applicable to Python, NodeJS/TypeScript, Go, C#, Java, … …</a:t>
            </a:r>
          </a:p>
          <a:p>
            <a:pPr lvl="1"/>
            <a:r>
              <a:rPr lang="en-US" sz="1600" dirty="0"/>
              <a:t>They all surface similar concepts with slightly different names.</a:t>
            </a:r>
          </a:p>
        </p:txBody>
      </p:sp>
      <p:sp>
        <p:nvSpPr>
          <p:cNvPr id="3" name="Title 2">
            <a:extLst>
              <a:ext uri="{FF2B5EF4-FFF2-40B4-BE49-F238E27FC236}">
                <a16:creationId xmlns:a16="http://schemas.microsoft.com/office/drawing/2014/main" id="{6C855126-7FF4-7A71-C5E8-18AB5D9001A4}"/>
              </a:ext>
            </a:extLst>
          </p:cNvPr>
          <p:cNvSpPr>
            <a:spLocks noGrp="1"/>
          </p:cNvSpPr>
          <p:nvPr>
            <p:ph type="title"/>
          </p:nvPr>
        </p:nvSpPr>
        <p:spPr/>
        <p:txBody>
          <a:bodyPr/>
          <a:lstStyle/>
          <a:p>
            <a:r>
              <a:rPr lang="en-US" dirty="0"/>
              <a:t>Some Terms</a:t>
            </a:r>
          </a:p>
        </p:txBody>
      </p:sp>
    </p:spTree>
    <p:extLst>
      <p:ext uri="{BB962C8B-B14F-4D97-AF65-F5344CB8AC3E}">
        <p14:creationId xmlns:p14="http://schemas.microsoft.com/office/powerpoint/2010/main" val="26560011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E3E9-EADB-1340-99E0-375591E053CF}"/>
              </a:ext>
            </a:extLst>
          </p:cNvPr>
          <p:cNvSpPr>
            <a:spLocks noGrp="1"/>
          </p:cNvSpPr>
          <p:nvPr>
            <p:ph type="title"/>
          </p:nvPr>
        </p:nvSpPr>
        <p:spPr/>
        <p:txBody>
          <a:bodyPr/>
          <a:lstStyle/>
          <a:p>
            <a:r>
              <a:rPr lang="en-US" dirty="0"/>
              <a:t>REST (https://</a:t>
            </a:r>
            <a:r>
              <a:rPr lang="en-US" dirty="0" err="1"/>
              <a:t>restfulapi.net</a:t>
            </a:r>
            <a:r>
              <a:rPr lang="en-US" dirty="0"/>
              <a:t>/)</a:t>
            </a:r>
          </a:p>
        </p:txBody>
      </p:sp>
      <p:sp>
        <p:nvSpPr>
          <p:cNvPr id="2" name="Content Placeholder 1">
            <a:extLst>
              <a:ext uri="{FF2B5EF4-FFF2-40B4-BE49-F238E27FC236}">
                <a16:creationId xmlns:a16="http://schemas.microsoft.com/office/drawing/2014/main" id="{954414DD-4582-1D4D-BCA3-89BEDF4E2213}"/>
              </a:ext>
            </a:extLst>
          </p:cNvPr>
          <p:cNvSpPr>
            <a:spLocks noGrp="1"/>
          </p:cNvSpPr>
          <p:nvPr>
            <p:ph idx="1"/>
          </p:nvPr>
        </p:nvSpPr>
        <p:spPr/>
        <p:txBody>
          <a:bodyPr/>
          <a:lstStyle/>
          <a:p>
            <a:pPr marL="0" indent="0">
              <a:buNone/>
            </a:pPr>
            <a:r>
              <a:rPr lang="en-US" sz="1100" b="1" dirty="0"/>
              <a:t>What is REST</a:t>
            </a:r>
          </a:p>
          <a:p>
            <a:r>
              <a:rPr lang="en-US" sz="1100" dirty="0"/>
              <a:t>REST is acronym for </a:t>
            </a:r>
            <a:r>
              <a:rPr lang="en-US" sz="1100" b="1" dirty="0" err="1"/>
              <a:t>RE</a:t>
            </a:r>
            <a:r>
              <a:rPr lang="en-US" sz="1100" dirty="0" err="1"/>
              <a:t>presentational</a:t>
            </a:r>
            <a:r>
              <a:rPr lang="en-US" sz="1100" dirty="0"/>
              <a:t> </a:t>
            </a:r>
            <a:r>
              <a:rPr lang="en-US" sz="1100" b="1" dirty="0"/>
              <a:t>S</a:t>
            </a:r>
            <a:r>
              <a:rPr lang="en-US" sz="1100" dirty="0"/>
              <a:t>tate </a:t>
            </a:r>
            <a:r>
              <a:rPr lang="en-US" sz="1100" b="1" dirty="0"/>
              <a:t>T</a:t>
            </a:r>
            <a:r>
              <a:rPr lang="en-US" sz="1100" dirty="0"/>
              <a:t>ransfer. It is architectural style for </a:t>
            </a:r>
            <a:r>
              <a:rPr lang="en-US" sz="1100" b="1" dirty="0"/>
              <a:t>distributed hypermedia systems</a:t>
            </a:r>
            <a:r>
              <a:rPr lang="en-US" sz="1100" dirty="0"/>
              <a:t> and was first presented by Roy Fielding in 2000 in his famous </a:t>
            </a:r>
            <a:r>
              <a:rPr lang="en-US" sz="1100" dirty="0">
                <a:hlinkClick r:id="rId2"/>
              </a:rPr>
              <a:t>dissertation</a:t>
            </a:r>
            <a:r>
              <a:rPr lang="en-US" sz="1100" dirty="0"/>
              <a:t>.</a:t>
            </a:r>
          </a:p>
          <a:p>
            <a:r>
              <a:rPr lang="en-US" sz="1100" dirty="0"/>
              <a:t>Like any other architectural style, REST also does have it’s own </a:t>
            </a:r>
            <a:r>
              <a:rPr lang="en-US" sz="1100" dirty="0">
                <a:hlinkClick r:id="rId3"/>
              </a:rPr>
              <a:t>6 guiding constraints</a:t>
            </a:r>
            <a:r>
              <a:rPr lang="en-US" sz="1100" dirty="0"/>
              <a:t> which must be satisfied if an interface needs to be referred as </a:t>
            </a:r>
            <a:r>
              <a:rPr lang="en-US" sz="1100" b="1" dirty="0"/>
              <a:t>RESTful</a:t>
            </a:r>
            <a:r>
              <a:rPr lang="en-US" sz="1100" dirty="0"/>
              <a:t>. These principles are listed below.</a:t>
            </a:r>
          </a:p>
          <a:p>
            <a:pPr marL="0" indent="0">
              <a:buNone/>
            </a:pPr>
            <a:r>
              <a:rPr lang="en-US" sz="1100" b="1" dirty="0"/>
              <a:t>Guiding Principles of REST</a:t>
            </a:r>
          </a:p>
          <a:p>
            <a:r>
              <a:rPr lang="en-US" sz="1100" b="1" dirty="0"/>
              <a:t>Client–server</a:t>
            </a:r>
            <a:r>
              <a:rPr lang="en-US" sz="1100" dirty="0"/>
              <a:t> – By separating the user interface concerns from the data storage concerns, we improve the portability of the user interface across multiple platforms and improve scalability by simplifying the server components.</a:t>
            </a:r>
          </a:p>
          <a:p>
            <a:r>
              <a:rPr lang="en-US" sz="1100" b="1" dirty="0"/>
              <a:t>Stateless</a:t>
            </a:r>
            <a:r>
              <a:rPr lang="en-US" sz="1100" dirty="0"/>
              <a:t> – Each request from client to server must contain all of the information necessary to understand the request, and cannot take advantage of any stored context on the server. Session state is therefore kept entirely on the client.</a:t>
            </a:r>
          </a:p>
          <a:p>
            <a:pPr marL="0" indent="0">
              <a:buNone/>
            </a:pPr>
            <a:endParaRPr lang="en-US" sz="1100" dirty="0"/>
          </a:p>
          <a:p>
            <a:endParaRPr lang="en-US" sz="1100" dirty="0"/>
          </a:p>
        </p:txBody>
      </p:sp>
      <p:sp>
        <p:nvSpPr>
          <p:cNvPr id="4" name="Content Placeholder 3">
            <a:extLst>
              <a:ext uri="{FF2B5EF4-FFF2-40B4-BE49-F238E27FC236}">
                <a16:creationId xmlns:a16="http://schemas.microsoft.com/office/drawing/2014/main" id="{CD422E29-A947-9946-BAD5-1D4D6F6AAA1B}"/>
              </a:ext>
            </a:extLst>
          </p:cNvPr>
          <p:cNvSpPr>
            <a:spLocks noGrp="1"/>
          </p:cNvSpPr>
          <p:nvPr>
            <p:ph idx="10"/>
          </p:nvPr>
        </p:nvSpPr>
        <p:spPr>
          <a:xfrm>
            <a:off x="4724400" y="536326"/>
            <a:ext cx="4191000" cy="4038600"/>
          </a:xfrm>
        </p:spPr>
        <p:txBody>
          <a:bodyPr/>
          <a:lstStyle/>
          <a:p>
            <a:r>
              <a:rPr lang="en-US" sz="1100" b="1" dirty="0"/>
              <a:t>Cacheable</a:t>
            </a:r>
            <a:r>
              <a:rPr lang="en-US" sz="1100" dirty="0"/>
              <a:t> – Cache constraints require that the data within a response to a request be implicitly or explicitly labeled as cacheable or non-cacheable. If a response is cacheable, then a client cache is given the right to reuse that response data for later, equivalent requests.</a:t>
            </a:r>
          </a:p>
          <a:p>
            <a:r>
              <a:rPr lang="en-US" sz="1100" b="1" dirty="0"/>
              <a:t>Uniform interface</a:t>
            </a:r>
            <a:r>
              <a:rPr lang="en-US" sz="1100" dirty="0"/>
              <a:t> – By applying the software engineering principle of generality to the component interface, the overall system architecture is simplified and the visibility of interactions is improved. In order to obtain a uniform interface, multiple architectural constraints are needed to guide the behavior of components. REST is defined by four interface constraints: identification of resources; manipulation of resources through representations; self-descriptive messages; and, hypermedia as the engine of application state.</a:t>
            </a:r>
          </a:p>
          <a:p>
            <a:r>
              <a:rPr lang="en-US" sz="1100" b="1" dirty="0"/>
              <a:t>Layered system</a:t>
            </a:r>
            <a:r>
              <a:rPr lang="en-US" sz="1100" dirty="0"/>
              <a:t> – The layered system style allows an architecture to be composed of hierarchical layers by constraining component behavior such that each component cannot “see” beyond the immediate layer with which they are interacting.</a:t>
            </a:r>
          </a:p>
          <a:p>
            <a:r>
              <a:rPr lang="en-US" sz="1100" b="1" dirty="0"/>
              <a:t>Code on demand (optional)</a:t>
            </a:r>
            <a:r>
              <a:rPr lang="en-US" sz="1100" dirty="0"/>
              <a:t> – REST allows client functionality to be extended by downloading and executing code in the form of applets or scripts. This simplifies clients by reducing the number of features required to be pre-implemented.</a:t>
            </a:r>
          </a:p>
          <a:p>
            <a:endParaRPr lang="en-US" sz="1100" dirty="0"/>
          </a:p>
        </p:txBody>
      </p:sp>
    </p:spTree>
    <p:extLst>
      <p:ext uri="{BB962C8B-B14F-4D97-AF65-F5344CB8AC3E}">
        <p14:creationId xmlns:p14="http://schemas.microsoft.com/office/powerpoint/2010/main" val="5113793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511C0-4C7C-094F-AD04-CD7218B6D54A}"/>
              </a:ext>
            </a:extLst>
          </p:cNvPr>
          <p:cNvSpPr>
            <a:spLocks noGrp="1"/>
          </p:cNvSpPr>
          <p:nvPr>
            <p:ph idx="1"/>
          </p:nvPr>
        </p:nvSpPr>
        <p:spPr>
          <a:xfrm>
            <a:off x="76200" y="505878"/>
            <a:ext cx="8666629" cy="4038600"/>
          </a:xfrm>
        </p:spPr>
        <p:txBody>
          <a:bodyPr/>
          <a:lstStyle/>
          <a:p>
            <a:pPr marL="0" indent="0">
              <a:buNone/>
            </a:pPr>
            <a:r>
              <a:rPr lang="en-US" sz="1400" b="1" dirty="0"/>
              <a:t>Resources are an abstraction. The application maps to create things and actions.</a:t>
            </a:r>
          </a:p>
          <a:p>
            <a:pPr marL="0" indent="0">
              <a:buNone/>
            </a:pPr>
            <a:r>
              <a:rPr lang="en-US" sz="1100" dirty="0"/>
              <a:t>“</a:t>
            </a:r>
            <a:r>
              <a:rPr lang="en-US" sz="1400" dirty="0"/>
              <a:t>A resource-oriented API is generally modeled as a resource hierarchy, where each node is either a </a:t>
            </a:r>
            <a:r>
              <a:rPr lang="en-US" sz="1400" i="1" dirty="0"/>
              <a:t>simple resource</a:t>
            </a:r>
            <a:r>
              <a:rPr lang="en-US" sz="1400" dirty="0"/>
              <a:t> or a </a:t>
            </a:r>
            <a:r>
              <a:rPr lang="en-US" sz="1400" i="1" dirty="0"/>
              <a:t>collection resource</a:t>
            </a:r>
            <a:r>
              <a:rPr lang="en-US" sz="1400" dirty="0"/>
              <a:t>. For convenience, they are often called a resource and a collection, respectively.</a:t>
            </a:r>
          </a:p>
          <a:p>
            <a:r>
              <a:rPr lang="en-US" sz="1400" dirty="0"/>
              <a:t>A collection contains a list of resources of </a:t>
            </a:r>
            <a:r>
              <a:rPr lang="en-US" sz="1400" b="1" dirty="0"/>
              <a:t>the same type</a:t>
            </a:r>
            <a:r>
              <a:rPr lang="en-US" sz="1400" dirty="0"/>
              <a:t>. For example, a user has a collection of contacts.</a:t>
            </a:r>
          </a:p>
          <a:p>
            <a:r>
              <a:rPr lang="en-US" sz="1400" dirty="0"/>
              <a:t>A resource has some state and zero or more sub-resources. Each sub-resource can be either a simple resource or a collection resource.</a:t>
            </a:r>
          </a:p>
          <a:p>
            <a:pPr marL="0" indent="0">
              <a:buNone/>
            </a:pPr>
            <a:r>
              <a:rPr lang="en-US" sz="1400" dirty="0"/>
              <a:t>For example, Gmail API has a collection of users, each user has a collection of messages, a collection of threads, a collection of labels, a profile resource, and several setting resources.</a:t>
            </a:r>
          </a:p>
          <a:p>
            <a:pPr marL="0" indent="0">
              <a:buNone/>
            </a:pPr>
            <a:r>
              <a:rPr lang="en-US" sz="1400" dirty="0"/>
              <a:t>While there is some conceptual alignment between storage</a:t>
            </a:r>
            <a:br>
              <a:rPr lang="en-US" sz="1400" dirty="0"/>
            </a:br>
            <a:r>
              <a:rPr lang="en-US" sz="1400" dirty="0"/>
              <a:t>systems and REST APIs, a service with a resource-oriented </a:t>
            </a:r>
            <a:br>
              <a:rPr lang="en-US" sz="1400" dirty="0"/>
            </a:br>
            <a:r>
              <a:rPr lang="en-US" sz="1400" dirty="0"/>
              <a:t>API is not necessarily a database, and has enormous flexibility </a:t>
            </a:r>
            <a:br>
              <a:rPr lang="en-US" sz="1400" dirty="0"/>
            </a:br>
            <a:r>
              <a:rPr lang="en-US" sz="1400" dirty="0"/>
              <a:t>in how it interprets resources and methods. </a:t>
            </a:r>
            <a:r>
              <a:rPr lang="en-US" sz="1400" dirty="0">
                <a:highlight>
                  <a:srgbClr val="FFFF00"/>
                </a:highlight>
              </a:rPr>
              <a:t>For example, </a:t>
            </a:r>
            <a:br>
              <a:rPr lang="en-US" sz="1400" dirty="0">
                <a:highlight>
                  <a:srgbClr val="FFFF00"/>
                </a:highlight>
              </a:rPr>
            </a:br>
            <a:r>
              <a:rPr lang="en-US" sz="1400" dirty="0">
                <a:highlight>
                  <a:srgbClr val="FFFF00"/>
                </a:highlight>
              </a:rPr>
              <a:t>creating a calendar event (resource) may create additional </a:t>
            </a:r>
            <a:br>
              <a:rPr lang="en-US" sz="1400" dirty="0">
                <a:highlight>
                  <a:srgbClr val="FFFF00"/>
                </a:highlight>
              </a:rPr>
            </a:br>
            <a:r>
              <a:rPr lang="en-US" sz="1400" dirty="0">
                <a:highlight>
                  <a:srgbClr val="FFFF00"/>
                </a:highlight>
              </a:rPr>
              <a:t>events for attendees, send email invitations to attendees, </a:t>
            </a:r>
            <a:br>
              <a:rPr lang="en-US" sz="1400" dirty="0">
                <a:highlight>
                  <a:srgbClr val="FFFF00"/>
                </a:highlight>
              </a:rPr>
            </a:br>
            <a:r>
              <a:rPr lang="en-US" sz="1400" dirty="0">
                <a:highlight>
                  <a:srgbClr val="FFFF00"/>
                </a:highlight>
              </a:rPr>
              <a:t>reserve conference rooms, and update video </a:t>
            </a:r>
            <a:br>
              <a:rPr lang="en-US" sz="1400" dirty="0">
                <a:highlight>
                  <a:srgbClr val="FFFF00"/>
                </a:highlight>
              </a:rPr>
            </a:br>
            <a:r>
              <a:rPr lang="en-US" sz="1400" dirty="0">
                <a:highlight>
                  <a:srgbClr val="FFFF00"/>
                </a:highlight>
              </a:rPr>
              <a:t>conference schedules.  (Emphasis added)</a:t>
            </a:r>
            <a:br>
              <a:rPr lang="en-US" sz="1400" dirty="0"/>
            </a:br>
            <a:r>
              <a:rPr lang="en-US" sz="1400" dirty="0"/>
              <a:t>(</a:t>
            </a:r>
            <a:r>
              <a:rPr lang="en-US" sz="1400" dirty="0">
                <a:hlinkClick r:id="rId2"/>
              </a:rPr>
              <a:t>https://cloud.google.com/apis/design/resources#resources</a:t>
            </a:r>
            <a:r>
              <a:rPr lang="en-US" sz="1400" dirty="0"/>
              <a:t>)</a:t>
            </a:r>
          </a:p>
          <a:p>
            <a:pPr marL="0" indent="0">
              <a:buNone/>
            </a:pPr>
            <a:br>
              <a:rPr lang="en-US" sz="1100" dirty="0"/>
            </a:br>
            <a:endParaRPr lang="en-US" sz="1100" dirty="0"/>
          </a:p>
        </p:txBody>
      </p:sp>
      <p:sp>
        <p:nvSpPr>
          <p:cNvPr id="3" name="Title 2">
            <a:extLst>
              <a:ext uri="{FF2B5EF4-FFF2-40B4-BE49-F238E27FC236}">
                <a16:creationId xmlns:a16="http://schemas.microsoft.com/office/drawing/2014/main" id="{BC316474-3A67-EF4B-B0BF-EA8B96995562}"/>
              </a:ext>
            </a:extLst>
          </p:cNvPr>
          <p:cNvSpPr>
            <a:spLocks noGrp="1"/>
          </p:cNvSpPr>
          <p:nvPr>
            <p:ph type="title"/>
          </p:nvPr>
        </p:nvSpPr>
        <p:spPr/>
        <p:txBody>
          <a:bodyPr/>
          <a:lstStyle/>
          <a:p>
            <a:r>
              <a:rPr lang="en-US" dirty="0"/>
              <a:t>Resources</a:t>
            </a:r>
          </a:p>
        </p:txBody>
      </p:sp>
      <p:pic>
        <p:nvPicPr>
          <p:cNvPr id="4" name="Picture 3">
            <a:extLst>
              <a:ext uri="{FF2B5EF4-FFF2-40B4-BE49-F238E27FC236}">
                <a16:creationId xmlns:a16="http://schemas.microsoft.com/office/drawing/2014/main" id="{878DB981-655C-8545-8216-DC51DB1BCBC0}"/>
              </a:ext>
            </a:extLst>
          </p:cNvPr>
          <p:cNvPicPr>
            <a:picLocks noChangeAspect="1"/>
          </p:cNvPicPr>
          <p:nvPr/>
        </p:nvPicPr>
        <p:blipFill>
          <a:blip r:embed="rId3"/>
          <a:stretch>
            <a:fillRect/>
          </a:stretch>
        </p:blipFill>
        <p:spPr>
          <a:xfrm>
            <a:off x="4651440" y="2493317"/>
            <a:ext cx="4303588" cy="1911034"/>
          </a:xfrm>
          <a:prstGeom prst="rect">
            <a:avLst/>
          </a:prstGeom>
        </p:spPr>
      </p:pic>
      <p:sp>
        <p:nvSpPr>
          <p:cNvPr id="5" name="Rectangle 4">
            <a:extLst>
              <a:ext uri="{FF2B5EF4-FFF2-40B4-BE49-F238E27FC236}">
                <a16:creationId xmlns:a16="http://schemas.microsoft.com/office/drawing/2014/main" id="{A1B4D89E-C602-C649-879F-0D2684572068}"/>
              </a:ext>
            </a:extLst>
          </p:cNvPr>
          <p:cNvSpPr/>
          <p:nvPr/>
        </p:nvSpPr>
        <p:spPr>
          <a:xfrm>
            <a:off x="4953000" y="4413673"/>
            <a:ext cx="3962400" cy="261610"/>
          </a:xfrm>
          <a:prstGeom prst="rect">
            <a:avLst/>
          </a:prstGeom>
        </p:spPr>
        <p:txBody>
          <a:bodyPr wrap="square">
            <a:spAutoFit/>
          </a:bodyPr>
          <a:lstStyle/>
          <a:p>
            <a:r>
              <a:rPr lang="en-US" sz="1100" dirty="0">
                <a:hlinkClick r:id="rId4"/>
              </a:rPr>
              <a:t>https://restful-api-design.readthedocs.io/en/latest/resources.html</a:t>
            </a:r>
            <a:r>
              <a:rPr lang="en-US" sz="1100" dirty="0"/>
              <a:t> </a:t>
            </a:r>
          </a:p>
        </p:txBody>
      </p:sp>
    </p:spTree>
    <p:extLst>
      <p:ext uri="{BB962C8B-B14F-4D97-AF65-F5344CB8AC3E}">
        <p14:creationId xmlns:p14="http://schemas.microsoft.com/office/powerpoint/2010/main" val="15592214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256EC0-FAE8-BC43-A1E7-83876314FBF4}"/>
              </a:ext>
            </a:extLst>
          </p:cNvPr>
          <p:cNvSpPr>
            <a:spLocks noGrp="1"/>
          </p:cNvSpPr>
          <p:nvPr>
            <p:ph idx="1"/>
          </p:nvPr>
        </p:nvSpPr>
        <p:spPr/>
        <p:txBody>
          <a:bodyPr/>
          <a:lstStyle/>
          <a:p>
            <a:r>
              <a:rPr lang="en-US" sz="1800" dirty="0"/>
              <a:t>When writing applications, we are used to writing functions or methods:</a:t>
            </a:r>
          </a:p>
          <a:p>
            <a:pPr lvl="1"/>
            <a:r>
              <a:rPr lang="en-US" sz="1600" dirty="0" err="1"/>
              <a:t>openAccount</a:t>
            </a:r>
            <a:r>
              <a:rPr lang="en-US" sz="1600" dirty="0"/>
              <a:t>(</a:t>
            </a:r>
            <a:r>
              <a:rPr lang="en-US" sz="1600" dirty="0" err="1"/>
              <a:t>last_name</a:t>
            </a:r>
            <a:r>
              <a:rPr lang="en-US" sz="1600" dirty="0"/>
              <a:t>, </a:t>
            </a:r>
            <a:r>
              <a:rPr lang="en-US" sz="1600" dirty="0" err="1"/>
              <a:t>first_name</a:t>
            </a:r>
            <a:r>
              <a:rPr lang="en-US" sz="1600" dirty="0"/>
              <a:t>, </a:t>
            </a:r>
            <a:r>
              <a:rPr lang="en-US" sz="1600" dirty="0" err="1"/>
              <a:t>tax_payer_id</a:t>
            </a:r>
            <a:r>
              <a:rPr lang="en-US" sz="1600" dirty="0"/>
              <a:t>)</a:t>
            </a:r>
          </a:p>
          <a:p>
            <a:pPr lvl="1"/>
            <a:r>
              <a:rPr lang="en-US" sz="1600" dirty="0" err="1"/>
              <a:t>account.deposit</a:t>
            </a:r>
            <a:r>
              <a:rPr lang="en-US" sz="1600" dirty="0"/>
              <a:t>(</a:t>
            </a:r>
            <a:r>
              <a:rPr lang="en-US" sz="1600" dirty="0" err="1"/>
              <a:t>deposit_amount</a:t>
            </a:r>
            <a:r>
              <a:rPr lang="en-US" sz="1600" dirty="0"/>
              <a:t>)</a:t>
            </a:r>
          </a:p>
          <a:p>
            <a:pPr lvl="1"/>
            <a:r>
              <a:rPr lang="en-US" sz="1600" dirty="0" err="1"/>
              <a:t>account.close</a:t>
            </a:r>
            <a:r>
              <a:rPr lang="en-US" sz="1600" dirty="0"/>
              <a:t>()</a:t>
            </a:r>
          </a:p>
          <a:p>
            <a:pPr marL="457200" lvl="1" indent="0">
              <a:buNone/>
            </a:pPr>
            <a:r>
              <a:rPr lang="en-US" sz="1600" dirty="0"/>
              <a:t>We can create and implement whatever functions we need.</a:t>
            </a:r>
          </a:p>
          <a:p>
            <a:r>
              <a:rPr lang="en-US" sz="1800" dirty="0"/>
              <a:t>REST only allows four methods:</a:t>
            </a:r>
          </a:p>
          <a:p>
            <a:pPr lvl="1"/>
            <a:r>
              <a:rPr lang="en-US" sz="1600" dirty="0"/>
              <a:t>POST: Create a resource</a:t>
            </a:r>
          </a:p>
          <a:p>
            <a:pPr lvl="1"/>
            <a:r>
              <a:rPr lang="en-US" sz="1600" dirty="0"/>
              <a:t>GET: Retrieve a resource</a:t>
            </a:r>
          </a:p>
          <a:p>
            <a:pPr lvl="1"/>
            <a:r>
              <a:rPr lang="en-US" sz="1600" dirty="0"/>
              <a:t>PUT: Update a resource</a:t>
            </a:r>
          </a:p>
          <a:p>
            <a:pPr lvl="1"/>
            <a:r>
              <a:rPr lang="en-US" sz="1600" dirty="0"/>
              <a:t>DELETE: Delete a resource</a:t>
            </a:r>
          </a:p>
          <a:p>
            <a:pPr marL="457200" lvl="1" indent="0">
              <a:buNone/>
            </a:pPr>
            <a:r>
              <a:rPr lang="en-US" sz="1600" dirty="0"/>
              <a:t>That’s it. That’s all you get.</a:t>
            </a:r>
          </a:p>
          <a:p>
            <a:pPr indent="-285750"/>
            <a:r>
              <a:rPr lang="en-US" sz="1800" dirty="0">
                <a:solidFill>
                  <a:srgbClr val="252525"/>
                </a:solidFill>
              </a:rPr>
              <a:t>A REST client needs no prior knowledge about how to interact with any particular application or server beyond a generic understanding of hypermedia.</a:t>
            </a:r>
            <a:endParaRPr lang="en-US" sz="1800" dirty="0"/>
          </a:p>
        </p:txBody>
      </p:sp>
      <p:sp>
        <p:nvSpPr>
          <p:cNvPr id="3" name="Title 2">
            <a:extLst>
              <a:ext uri="{FF2B5EF4-FFF2-40B4-BE49-F238E27FC236}">
                <a16:creationId xmlns:a16="http://schemas.microsoft.com/office/drawing/2014/main" id="{FDB8E604-7C76-7D45-81D0-B6B6FF66E37F}"/>
              </a:ext>
            </a:extLst>
          </p:cNvPr>
          <p:cNvSpPr>
            <a:spLocks noGrp="1"/>
          </p:cNvSpPr>
          <p:nvPr>
            <p:ph type="title"/>
          </p:nvPr>
        </p:nvSpPr>
        <p:spPr/>
        <p:txBody>
          <a:bodyPr/>
          <a:lstStyle/>
          <a:p>
            <a:r>
              <a:rPr lang="en-US" dirty="0"/>
              <a:t>REST – Resource Oriented</a:t>
            </a:r>
          </a:p>
        </p:txBody>
      </p:sp>
      <p:sp>
        <p:nvSpPr>
          <p:cNvPr id="4" name="Rectangle 3">
            <a:extLst>
              <a:ext uri="{FF2B5EF4-FFF2-40B4-BE49-F238E27FC236}">
                <a16:creationId xmlns:a16="http://schemas.microsoft.com/office/drawing/2014/main" id="{76440C34-93A6-BB46-9E23-141D30F7ABF5}"/>
              </a:ext>
            </a:extLst>
          </p:cNvPr>
          <p:cNvSpPr/>
          <p:nvPr/>
        </p:nvSpPr>
        <p:spPr>
          <a:xfrm>
            <a:off x="4191000" y="2343150"/>
            <a:ext cx="4572000" cy="1384995"/>
          </a:xfrm>
          <a:prstGeom prst="rect">
            <a:avLst/>
          </a:prstGeom>
        </p:spPr>
        <p:txBody>
          <a:bodyPr>
            <a:spAutoFit/>
          </a:bodyPr>
          <a:lstStyle/>
          <a:p>
            <a:r>
              <a:rPr lang="en-US" sz="1400" dirty="0">
                <a:solidFill>
                  <a:srgbClr val="202124"/>
                </a:solidFill>
                <a:latin typeface="Roboto" panose="020F0502020204030204" pitchFamily="34" charset="0"/>
              </a:rPr>
              <a:t>“The key characteristic of a resource-oriented API is that it emphasizes resources (data model) over the methods performed on the resources (functionality). A typical resource-oriented API exposes a large number of resources with a small number of methods.”</a:t>
            </a:r>
            <a:br>
              <a:rPr lang="en-US" sz="1400" dirty="0">
                <a:solidFill>
                  <a:srgbClr val="202124"/>
                </a:solidFill>
                <a:latin typeface="Roboto" panose="020F0502020204030204" pitchFamily="34" charset="0"/>
              </a:rPr>
            </a:br>
            <a:r>
              <a:rPr lang="en-US" sz="1200" dirty="0">
                <a:solidFill>
                  <a:srgbClr val="202124"/>
                </a:solidFill>
                <a:latin typeface="Roboto" panose="020F0502020204030204" pitchFamily="34" charset="0"/>
              </a:rPr>
              <a:t>(</a:t>
            </a:r>
            <a:r>
              <a:rPr lang="en-US" sz="1200" dirty="0">
                <a:solidFill>
                  <a:srgbClr val="202124"/>
                </a:solidFill>
                <a:latin typeface="Roboto" panose="020F0502020204030204" pitchFamily="34" charset="0"/>
                <a:hlinkClick r:id="rId2"/>
              </a:rPr>
              <a:t>https://cloud.google.com/apis/design/resources</a:t>
            </a:r>
            <a:r>
              <a:rPr lang="en-US" sz="1200" dirty="0">
                <a:solidFill>
                  <a:srgbClr val="202124"/>
                </a:solidFill>
                <a:latin typeface="Roboto" panose="020F0502020204030204" pitchFamily="34" charset="0"/>
              </a:rPr>
              <a:t>)</a:t>
            </a:r>
            <a:endParaRPr lang="en-US" sz="1400" dirty="0"/>
          </a:p>
        </p:txBody>
      </p:sp>
    </p:spTree>
    <p:extLst>
      <p:ext uri="{BB962C8B-B14F-4D97-AF65-F5344CB8AC3E}">
        <p14:creationId xmlns:p14="http://schemas.microsoft.com/office/powerpoint/2010/main" val="15617291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8605" y="996363"/>
            <a:ext cx="7480663" cy="3456031"/>
          </a:xfrm>
          <a:prstGeom prst="rect">
            <a:avLst/>
          </a:prstGeom>
        </p:spPr>
      </p:pic>
      <p:pic>
        <p:nvPicPr>
          <p:cNvPr id="4" name="Picture 3"/>
          <p:cNvPicPr>
            <a:picLocks noChangeAspect="1"/>
          </p:cNvPicPr>
          <p:nvPr/>
        </p:nvPicPr>
        <p:blipFill>
          <a:blip r:embed="rId3"/>
          <a:stretch>
            <a:fillRect/>
          </a:stretch>
        </p:blipFill>
        <p:spPr>
          <a:xfrm>
            <a:off x="3754149" y="3123694"/>
            <a:ext cx="644434" cy="562791"/>
          </a:xfrm>
          <a:prstGeom prst="rect">
            <a:avLst/>
          </a:prstGeom>
        </p:spPr>
      </p:pic>
      <p:sp>
        <p:nvSpPr>
          <p:cNvPr id="5" name="TextBox 4"/>
          <p:cNvSpPr txBox="1"/>
          <p:nvPr/>
        </p:nvSpPr>
        <p:spPr>
          <a:xfrm>
            <a:off x="4850672" y="3671412"/>
            <a:ext cx="3503023" cy="914400"/>
          </a:xfrm>
          <a:prstGeom prst="rect">
            <a:avLst/>
          </a:prstGeom>
          <a:noFill/>
        </p:spPr>
        <p:txBody>
          <a:bodyPr wrap="none" rtlCol="0">
            <a:noAutofit/>
          </a:bodyPr>
          <a:lstStyle/>
          <a:p>
            <a:pPr>
              <a:lnSpc>
                <a:spcPct val="90000"/>
              </a:lnSpc>
              <a:spcBef>
                <a:spcPts val="600"/>
              </a:spcBef>
              <a:spcAft>
                <a:spcPts val="0"/>
              </a:spcAft>
              <a:buClr>
                <a:schemeClr val="tx1"/>
              </a:buClr>
            </a:pPr>
            <a:r>
              <a:rPr lang="en-US" sz="1600" dirty="0">
                <a:latin typeface="+mn-lt"/>
              </a:rPr>
              <a:t>Web media (content) type, e.g.</a:t>
            </a:r>
          </a:p>
          <a:p>
            <a:pPr marL="342900" indent="-342900">
              <a:lnSpc>
                <a:spcPct val="90000"/>
              </a:lnSpc>
              <a:spcBef>
                <a:spcPts val="600"/>
              </a:spcBef>
              <a:spcAft>
                <a:spcPts val="0"/>
              </a:spcAft>
              <a:buClr>
                <a:schemeClr val="tx1"/>
              </a:buClr>
              <a:buFont typeface="Arial" charset="0"/>
              <a:buChar char="•"/>
            </a:pPr>
            <a:r>
              <a:rPr lang="en-US" sz="1600" dirty="0">
                <a:latin typeface="+mn-lt"/>
              </a:rPr>
              <a:t>text/html</a:t>
            </a:r>
          </a:p>
          <a:p>
            <a:pPr marL="342900" indent="-342900">
              <a:lnSpc>
                <a:spcPct val="90000"/>
              </a:lnSpc>
              <a:spcBef>
                <a:spcPts val="600"/>
              </a:spcBef>
              <a:spcAft>
                <a:spcPts val="0"/>
              </a:spcAft>
              <a:buClr>
                <a:schemeClr val="tx1"/>
              </a:buClr>
              <a:buFont typeface="Arial" charset="0"/>
              <a:buChar char="•"/>
            </a:pPr>
            <a:r>
              <a:rPr lang="en-US" sz="1600" dirty="0">
                <a:latin typeface="+mn-lt"/>
              </a:rPr>
              <a:t>application/</a:t>
            </a:r>
            <a:r>
              <a:rPr lang="en-US" sz="1600" dirty="0" err="1">
                <a:latin typeface="+mn-lt"/>
              </a:rPr>
              <a:t>json</a:t>
            </a:r>
            <a:endParaRPr lang="en-US" sz="1600" dirty="0">
              <a:latin typeface="+mn-lt"/>
            </a:endParaRPr>
          </a:p>
        </p:txBody>
      </p:sp>
      <p:pic>
        <p:nvPicPr>
          <p:cNvPr id="6" name="Picture 5"/>
          <p:cNvPicPr>
            <a:picLocks noChangeAspect="1"/>
          </p:cNvPicPr>
          <p:nvPr/>
        </p:nvPicPr>
        <p:blipFill>
          <a:blip r:embed="rId4"/>
          <a:stretch>
            <a:fillRect/>
          </a:stretch>
        </p:blipFill>
        <p:spPr>
          <a:xfrm>
            <a:off x="102568" y="996363"/>
            <a:ext cx="3791252" cy="874123"/>
          </a:xfrm>
          <a:prstGeom prst="rect">
            <a:avLst/>
          </a:prstGeom>
        </p:spPr>
      </p:pic>
      <p:sp>
        <p:nvSpPr>
          <p:cNvPr id="7" name="TextBox 6"/>
          <p:cNvSpPr txBox="1"/>
          <p:nvPr/>
        </p:nvSpPr>
        <p:spPr>
          <a:xfrm>
            <a:off x="228600" y="58877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800" dirty="0">
                <a:latin typeface="+mn-lt"/>
              </a:rPr>
              <a:t>Accept type in headers.</a:t>
            </a:r>
          </a:p>
          <a:p>
            <a:pPr marL="342900" indent="-342900">
              <a:lnSpc>
                <a:spcPct val="90000"/>
              </a:lnSpc>
              <a:spcBef>
                <a:spcPts val="600"/>
              </a:spcBef>
              <a:spcAft>
                <a:spcPts val="0"/>
              </a:spcAft>
              <a:buClr>
                <a:schemeClr val="bg1"/>
              </a:buClr>
              <a:buFont typeface="Arial" charset="0"/>
              <a:buChar char="•"/>
            </a:pPr>
            <a:endParaRPr lang="en-US" sz="1800" dirty="0">
              <a:latin typeface="+mn-lt"/>
            </a:endParaRPr>
          </a:p>
        </p:txBody>
      </p:sp>
      <p:sp>
        <p:nvSpPr>
          <p:cNvPr id="8" name="Left Brace 7"/>
          <p:cNvSpPr/>
          <p:nvPr/>
        </p:nvSpPr>
        <p:spPr>
          <a:xfrm rot="5400000">
            <a:off x="4130433" y="1180346"/>
            <a:ext cx="438994" cy="1915886"/>
          </a:xfrm>
          <a:prstGeom prst="leftBrace">
            <a:avLst>
              <a:gd name="adj1" fmla="val 8333"/>
              <a:gd name="adj2" fmla="val 49918"/>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4850672" y="470172"/>
            <a:ext cx="4199043" cy="914400"/>
          </a:xfrm>
          <a:prstGeom prst="rect">
            <a:avLst/>
          </a:prstGeom>
          <a:noFill/>
        </p:spPr>
        <p:txBody>
          <a:bodyPr wrap="none" rtlCol="0">
            <a:noAutofit/>
          </a:bodyPr>
          <a:lstStyle/>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Relative URL identifies “resource” on the server. </a:t>
            </a:r>
          </a:p>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Server implementation maps abstract resource to tangible</a:t>
            </a:r>
            <a:br>
              <a:rPr lang="en-US" sz="1200" dirty="0">
                <a:latin typeface="+mn-lt"/>
              </a:rPr>
            </a:br>
            <a:r>
              <a:rPr lang="en-US" sz="1200" dirty="0">
                <a:latin typeface="+mn-lt"/>
              </a:rPr>
              <a:t>“thing,” file, DB row, </a:t>
            </a:r>
            <a:r>
              <a:rPr lang="mr-IN" sz="1200" dirty="0">
                <a:latin typeface="+mn-lt"/>
              </a:rPr>
              <a:t>…</a:t>
            </a:r>
            <a:r>
              <a:rPr lang="en-US" sz="1200" dirty="0">
                <a:latin typeface="+mn-lt"/>
              </a:rPr>
              <a:t> and any application logic.</a:t>
            </a:r>
          </a:p>
        </p:txBody>
      </p:sp>
      <p:cxnSp>
        <p:nvCxnSpPr>
          <p:cNvPr id="11" name="Straight Arrow Connector 10"/>
          <p:cNvCxnSpPr>
            <a:cxnSpLocks/>
          </p:cNvCxnSpPr>
          <p:nvPr/>
        </p:nvCxnSpPr>
        <p:spPr>
          <a:xfrm flipH="1">
            <a:off x="4345578" y="1200150"/>
            <a:ext cx="1712743" cy="718642"/>
          </a:xfrm>
          <a:prstGeom prst="straightConnector1">
            <a:avLst/>
          </a:prstGeom>
          <a:ln w="28575">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51416" y="2185627"/>
            <a:ext cx="400594" cy="172159"/>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211389" y="1826563"/>
            <a:ext cx="574766" cy="452846"/>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157" y="3082834"/>
            <a:ext cx="914400" cy="914400"/>
          </a:xfrm>
          <a:prstGeom prst="rect">
            <a:avLst/>
          </a:prstGeom>
          <a:noFill/>
        </p:spPr>
        <p:txBody>
          <a:bodyPr wrap="none" rtlCol="0">
            <a:noAutofit/>
          </a:bodyPr>
          <a:lstStyle/>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Client may be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Browser</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Mobile device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Other REST Service</a:t>
            </a:r>
          </a:p>
          <a:p>
            <a:pPr marL="285750" indent="-285750">
              <a:lnSpc>
                <a:spcPct val="90000"/>
              </a:lnSpc>
              <a:spcBef>
                <a:spcPts val="600"/>
              </a:spcBef>
              <a:spcAft>
                <a:spcPts val="0"/>
              </a:spcAft>
              <a:buClr>
                <a:schemeClr val="bg1"/>
              </a:buClr>
              <a:buFont typeface="Arial" panose="020B0604020202020204" pitchFamily="34" charset="0"/>
              <a:buChar char="•"/>
            </a:pPr>
            <a:r>
              <a:rPr lang="mr-IN" sz="1400" dirty="0">
                <a:latin typeface="+mn-lt"/>
              </a:rPr>
              <a:t>…</a:t>
            </a:r>
            <a:r>
              <a:rPr lang="en-US" sz="1400" dirty="0">
                <a:latin typeface="+mn-lt"/>
              </a:rPr>
              <a:t> </a:t>
            </a:r>
            <a:r>
              <a:rPr lang="mr-IN" sz="1400" dirty="0">
                <a:latin typeface="+mn-lt"/>
              </a:rPr>
              <a:t>…</a:t>
            </a:r>
            <a:endParaRPr lang="en-US" sz="1400" dirty="0">
              <a:latin typeface="+mn-lt"/>
            </a:endParaRPr>
          </a:p>
        </p:txBody>
      </p:sp>
      <p:sp>
        <p:nvSpPr>
          <p:cNvPr id="14" name="Title 2">
            <a:extLst>
              <a:ext uri="{FF2B5EF4-FFF2-40B4-BE49-F238E27FC236}">
                <a16:creationId xmlns:a16="http://schemas.microsoft.com/office/drawing/2014/main" id="{BEAAF105-4C96-BA4B-8F9A-249A9CE3A224}"/>
              </a:ext>
            </a:extLst>
          </p:cNvPr>
          <p:cNvSpPr txBox="1">
            <a:spLocks/>
          </p:cNvSpPr>
          <p:nvPr/>
        </p:nvSpPr>
        <p:spPr>
          <a:xfrm>
            <a:off x="172570" y="1121"/>
            <a:ext cx="8666629" cy="4431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400" dirty="0">
                <a:solidFill>
                  <a:schemeClr val="bg1"/>
                </a:solidFill>
              </a:rPr>
              <a:t>Resources, URLs, Content Types</a:t>
            </a:r>
          </a:p>
        </p:txBody>
      </p:sp>
    </p:spTree>
    <p:extLst>
      <p:ext uri="{BB962C8B-B14F-4D97-AF65-F5344CB8AC3E}">
        <p14:creationId xmlns:p14="http://schemas.microsoft.com/office/powerpoint/2010/main" val="1911881629"/>
      </p:ext>
    </p:extLst>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4C04-B95C-53A1-B79E-79C3CD3F2C5E}"/>
              </a:ext>
            </a:extLst>
          </p:cNvPr>
          <p:cNvSpPr>
            <a:spLocks noGrp="1"/>
          </p:cNvSpPr>
          <p:nvPr>
            <p:ph type="title"/>
          </p:nvPr>
        </p:nvSpPr>
        <p:spPr/>
        <p:txBody>
          <a:bodyPr/>
          <a:lstStyle/>
          <a:p>
            <a:r>
              <a:rPr lang="en-US" dirty="0"/>
              <a:t>Resources and APIs</a:t>
            </a:r>
          </a:p>
        </p:txBody>
      </p:sp>
      <p:sp>
        <p:nvSpPr>
          <p:cNvPr id="3" name="Content Placeholder 2">
            <a:extLst>
              <a:ext uri="{FF2B5EF4-FFF2-40B4-BE49-F238E27FC236}">
                <a16:creationId xmlns:a16="http://schemas.microsoft.com/office/drawing/2014/main" id="{B880A05B-3B1E-D6ED-CC20-E5AF621AA4E4}"/>
              </a:ext>
            </a:extLst>
          </p:cNvPr>
          <p:cNvSpPr>
            <a:spLocks noGrp="1"/>
          </p:cNvSpPr>
          <p:nvPr>
            <p:ph idx="1"/>
          </p:nvPr>
        </p:nvSpPr>
        <p:spPr>
          <a:xfrm>
            <a:off x="152400" y="1733550"/>
            <a:ext cx="8839200" cy="2895600"/>
          </a:xfrm>
        </p:spPr>
        <p:txBody>
          <a:bodyPr/>
          <a:lstStyle/>
          <a:p>
            <a:r>
              <a:rPr lang="en-US" sz="1400" dirty="0"/>
              <a:t>Base resources, paths and methods:</a:t>
            </a:r>
          </a:p>
          <a:p>
            <a:pPr lvl="1"/>
            <a:r>
              <a:rPr lang="en-US" sz="1200" dirty="0"/>
              <a:t>/courses: GET, POST</a:t>
            </a:r>
          </a:p>
          <a:p>
            <a:pPr lvl="1"/>
            <a:r>
              <a:rPr lang="en-US" sz="1200" dirty="0"/>
              <a:t>/courses/&lt;id&gt;: GET, PUT, DELETE</a:t>
            </a:r>
          </a:p>
          <a:p>
            <a:pPr lvl="1"/>
            <a:r>
              <a:rPr lang="en-US" sz="1200" dirty="0"/>
              <a:t>/sections: GET, POST</a:t>
            </a:r>
          </a:p>
          <a:p>
            <a:pPr lvl="1"/>
            <a:r>
              <a:rPr lang="en-US" sz="1200" dirty="0"/>
              <a:t>/sections/&lt;id&gt;: GET, PUT, DELETE</a:t>
            </a:r>
          </a:p>
          <a:p>
            <a:pPr lvl="1"/>
            <a:r>
              <a:rPr lang="en-US" sz="1200" dirty="0"/>
              <a:t>/participants: GET, POST</a:t>
            </a:r>
          </a:p>
          <a:p>
            <a:pPr lvl="1"/>
            <a:r>
              <a:rPr lang="en-US" sz="1200" dirty="0"/>
              <a:t>/participants/&lt;id&gt;: GET, PUT, DELETE</a:t>
            </a:r>
          </a:p>
          <a:p>
            <a:r>
              <a:rPr lang="en-US" sz="1400" dirty="0"/>
              <a:t>There are relative, navigation paths:</a:t>
            </a:r>
          </a:p>
          <a:p>
            <a:pPr lvl="1"/>
            <a:r>
              <a:rPr lang="en-US" sz="1200" dirty="0"/>
              <a:t>/courses/&lt;id&gt;/sections</a:t>
            </a:r>
          </a:p>
          <a:p>
            <a:pPr lvl="1"/>
            <a:r>
              <a:rPr lang="en-US" sz="1200" dirty="0"/>
              <a:t>/participants/&lt;id&gt;/sections</a:t>
            </a:r>
          </a:p>
          <a:p>
            <a:pPr lvl="1"/>
            <a:r>
              <a:rPr lang="en-US" sz="1200" dirty="0"/>
              <a:t>etc.</a:t>
            </a:r>
          </a:p>
          <a:p>
            <a:r>
              <a:rPr lang="en-US" sz="1400" dirty="0"/>
              <a:t>GET on resources that are collections may also have query parameters.</a:t>
            </a:r>
          </a:p>
          <a:p>
            <a:pPr lvl="1"/>
            <a:endParaRPr lang="en-US" sz="1200" dirty="0"/>
          </a:p>
          <a:p>
            <a:pPr lvl="1"/>
            <a:endParaRPr lang="en-US" sz="1200" dirty="0"/>
          </a:p>
        </p:txBody>
      </p:sp>
      <p:pic>
        <p:nvPicPr>
          <p:cNvPr id="5" name="Picture 4">
            <a:extLst>
              <a:ext uri="{FF2B5EF4-FFF2-40B4-BE49-F238E27FC236}">
                <a16:creationId xmlns:a16="http://schemas.microsoft.com/office/drawing/2014/main" id="{BC7E47D7-126D-42E8-2B68-0CAE893FDF3A}"/>
              </a:ext>
            </a:extLst>
          </p:cNvPr>
          <p:cNvPicPr>
            <a:picLocks noChangeAspect="1"/>
          </p:cNvPicPr>
          <p:nvPr/>
        </p:nvPicPr>
        <p:blipFill>
          <a:blip r:embed="rId2"/>
          <a:stretch>
            <a:fillRect/>
          </a:stretch>
        </p:blipFill>
        <p:spPr>
          <a:xfrm>
            <a:off x="1676400" y="514350"/>
            <a:ext cx="5643716" cy="1219200"/>
          </a:xfrm>
          <a:prstGeom prst="rect">
            <a:avLst/>
          </a:prstGeom>
        </p:spPr>
      </p:pic>
      <p:sp>
        <p:nvSpPr>
          <p:cNvPr id="7" name="TextBox 6">
            <a:extLst>
              <a:ext uri="{FF2B5EF4-FFF2-40B4-BE49-F238E27FC236}">
                <a16:creationId xmlns:a16="http://schemas.microsoft.com/office/drawing/2014/main" id="{A6D791D3-6154-CE35-2E54-6E78F33DCACC}"/>
              </a:ext>
            </a:extLst>
          </p:cNvPr>
          <p:cNvSpPr txBox="1"/>
          <p:nvPr/>
        </p:nvSpPr>
        <p:spPr>
          <a:xfrm>
            <a:off x="3810000" y="1803581"/>
            <a:ext cx="5257800" cy="2339102"/>
          </a:xfrm>
          <a:prstGeom prst="rect">
            <a:avLst/>
          </a:prstGeom>
          <a:noFill/>
        </p:spPr>
        <p:txBody>
          <a:bodyPr wrap="square" rtlCol="0">
            <a:spAutoFit/>
          </a:bodyPr>
          <a:lstStyle/>
          <a:p>
            <a:pPr marL="285750" indent="-285750">
              <a:buFont typeface="Arial" panose="020B0604020202020204" pitchFamily="34" charset="0"/>
              <a:buChar char="•"/>
            </a:pPr>
            <a:r>
              <a:rPr lang="en-US" sz="1600" dirty="0"/>
              <a:t>There are two approaches to defining API</a:t>
            </a:r>
          </a:p>
          <a:p>
            <a:pPr marL="742950" lvl="1" indent="-285750">
              <a:buFont typeface="Arial" panose="020B0604020202020204" pitchFamily="34" charset="0"/>
              <a:buChar char="•"/>
            </a:pPr>
            <a:r>
              <a:rPr lang="en-US" sz="1400" dirty="0"/>
              <a:t>Start with </a:t>
            </a:r>
            <a:r>
              <a:rPr lang="en-US" sz="1400" dirty="0" err="1"/>
              <a:t>OpenAPI</a:t>
            </a:r>
            <a:r>
              <a:rPr lang="en-US" sz="1400" dirty="0"/>
              <a:t> document and</a:t>
            </a:r>
            <a:br>
              <a:rPr lang="en-US" sz="1400" dirty="0"/>
            </a:br>
            <a:r>
              <a:rPr lang="en-US" sz="1400" dirty="0"/>
              <a:t>produce an implementation template.</a:t>
            </a:r>
          </a:p>
          <a:p>
            <a:pPr marL="742950" lvl="1" indent="-285750">
              <a:buFont typeface="Arial" panose="020B0604020202020204" pitchFamily="34" charset="0"/>
              <a:buChar char="•"/>
            </a:pPr>
            <a:r>
              <a:rPr lang="en-US" sz="1400" dirty="0"/>
              <a:t>Start with annotated code and generate</a:t>
            </a:r>
            <a:br>
              <a:rPr lang="en-US" sz="1400" dirty="0"/>
            </a:br>
            <a:r>
              <a:rPr lang="en-US" sz="1400" dirty="0"/>
              <a:t>API document.</a:t>
            </a:r>
          </a:p>
          <a:p>
            <a:pPr marL="285750" indent="-285750">
              <a:buFont typeface="Arial" panose="020B0604020202020204" pitchFamily="34" charset="0"/>
              <a:buChar char="•"/>
            </a:pPr>
            <a:r>
              <a:rPr lang="en-US" sz="1600" dirty="0"/>
              <a:t>In either approach, I start with </a:t>
            </a:r>
            <a:r>
              <a:rPr lang="en-US" sz="1600" i="1" dirty="0"/>
              <a:t>models.</a:t>
            </a:r>
          </a:p>
          <a:p>
            <a:pPr marL="285750" indent="-285750">
              <a:buFont typeface="Arial" panose="020B0604020202020204" pitchFamily="34" charset="0"/>
              <a:buChar char="•"/>
            </a:pPr>
            <a:r>
              <a:rPr lang="en-US" sz="1600" dirty="0"/>
              <a:t>Also, </a:t>
            </a:r>
          </a:p>
          <a:p>
            <a:pPr marL="742950" lvl="1" indent="-285750">
              <a:buFont typeface="Arial" panose="020B0604020202020204" pitchFamily="34" charset="0"/>
              <a:buChar char="•"/>
            </a:pPr>
            <a:r>
              <a:rPr lang="en-US" sz="1400" dirty="0"/>
              <a:t>I lack the security permission to update </a:t>
            </a:r>
            <a:r>
              <a:rPr lang="en-US" sz="1400" dirty="0" err="1"/>
              <a:t>CourseWorks</a:t>
            </a:r>
            <a:r>
              <a:rPr lang="en-US" sz="1400" dirty="0"/>
              <a:t>.</a:t>
            </a:r>
          </a:p>
          <a:p>
            <a:pPr marL="742950" lvl="1" indent="-285750">
              <a:buFont typeface="Arial" panose="020B0604020202020204" pitchFamily="34" charset="0"/>
              <a:buChar char="•"/>
            </a:pPr>
            <a:r>
              <a:rPr lang="en-US" sz="1400" dirty="0"/>
              <a:t>I can choose to not surface the methods or raise</a:t>
            </a:r>
            <a:br>
              <a:rPr lang="en-US" sz="1400" dirty="0"/>
            </a:br>
            <a:r>
              <a:rPr lang="en-US" sz="1400" dirty="0"/>
              <a:t>and exception.</a:t>
            </a:r>
          </a:p>
        </p:txBody>
      </p:sp>
    </p:spTree>
    <p:extLst>
      <p:ext uri="{BB962C8B-B14F-4D97-AF65-F5344CB8AC3E}">
        <p14:creationId xmlns:p14="http://schemas.microsoft.com/office/powerpoint/2010/main" val="24440172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a:p>
            <a:pPr lvl="1"/>
            <a:r>
              <a:rPr lang="en-US" sz="1600" dirty="0"/>
              <a:t>Host/database/table/pk</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7021271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8B21AAEF-7FFF-60B7-3205-BB079D6E6AB5}"/>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2333562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 (Cont.)</a:t>
            </a:r>
          </a:p>
        </p:txBody>
      </p:sp>
      <p:sp>
        <p:nvSpPr>
          <p:cNvPr id="7171" name="Rectangle 3"/>
          <p:cNvSpPr>
            <a:spLocks noGrp="1" noChangeArrowheads="1"/>
          </p:cNvSpPr>
          <p:nvPr>
            <p:ph idx="1"/>
          </p:nvPr>
        </p:nvSpPr>
        <p:spPr>
          <a:xfrm>
            <a:off x="1655686" y="826873"/>
            <a:ext cx="5772705" cy="4025979"/>
          </a:xfrm>
        </p:spPr>
        <p:txBody>
          <a:bodyPr/>
          <a:lstStyle/>
          <a:p>
            <a:r>
              <a:rPr lang="en-US" altLang="en-US" b="1" dirty="0">
                <a:solidFill>
                  <a:srgbClr val="002060"/>
                </a:solidFill>
              </a:rPr>
              <a:t>Lock-compatibility matrix</a:t>
            </a:r>
          </a:p>
          <a:p>
            <a:endParaRPr lang="en-US" altLang="en-US" dirty="0">
              <a:solidFill>
                <a:schemeClr val="tx2"/>
              </a:solidFill>
            </a:endParaRPr>
          </a:p>
          <a:p>
            <a:endParaRPr lang="en-US" altLang="en-US" dirty="0"/>
          </a:p>
          <a:p>
            <a:endParaRPr lang="en-US" altLang="en-US" dirty="0"/>
          </a:p>
          <a:p>
            <a:pPr>
              <a:buFont typeface="Monotype Sorts" charset="2"/>
              <a:buNone/>
            </a:pPr>
            <a:endParaRPr lang="en-US" altLang="en-US" dirty="0"/>
          </a:p>
          <a:p>
            <a:r>
              <a:rPr lang="en-US" altLang="en-US" dirty="0"/>
              <a:t>A transaction may be granted a lock on an item if the requested lock is compatible with locks already held on the item by other transactions</a:t>
            </a:r>
          </a:p>
          <a:p>
            <a:r>
              <a:rPr lang="en-US" altLang="en-US" dirty="0"/>
              <a:t>Any number of transactions can hold shared locks on an item, </a:t>
            </a:r>
          </a:p>
          <a:p>
            <a:r>
              <a:rPr lang="en-US" altLang="en-US" dirty="0"/>
              <a:t>But if any transaction holds an exclusive on the item no other transaction may hold any lock on the item.</a:t>
            </a:r>
          </a:p>
        </p:txBody>
      </p:sp>
      <p:pic>
        <p:nvPicPr>
          <p:cNvPr id="7172"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0710" y="1263254"/>
            <a:ext cx="1434703" cy="820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4940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8A23EFF9-8BEC-242F-59A5-9A22785EDC8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19124396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73FB8-D329-68DB-73C2-D5F488BB09DE}"/>
            </a:ext>
          </a:extLst>
        </p:cNvPr>
        <p:cNvGrpSpPr/>
        <p:nvPr/>
      </p:nvGrpSpPr>
      <p:grpSpPr>
        <a:xfrm>
          <a:off x="0" y="0"/>
          <a:ext cx="0" cy="0"/>
          <a:chOff x="0" y="0"/>
          <a:chExt cx="0" cy="0"/>
        </a:xfrm>
      </p:grpSpPr>
      <p:pic>
        <p:nvPicPr>
          <p:cNvPr id="2" name="Picture 1" descr="16x9_grey.jpg">
            <a:extLst>
              <a:ext uri="{FF2B5EF4-FFF2-40B4-BE49-F238E27FC236}">
                <a16:creationId xmlns:a16="http://schemas.microsoft.com/office/drawing/2014/main" id="{9E9C2D4F-0ED2-CEF0-7D29-4C3AF40E9A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3" name="TextBox 8">
            <a:extLst>
              <a:ext uri="{FF2B5EF4-FFF2-40B4-BE49-F238E27FC236}">
                <a16:creationId xmlns:a16="http://schemas.microsoft.com/office/drawing/2014/main" id="{F70C3DC4-365C-E08E-328E-D8C0E8B262D9}"/>
              </a:ext>
            </a:extLst>
          </p:cNvPr>
          <p:cNvSpPr txBox="1">
            <a:spLocks noChangeArrowheads="1"/>
          </p:cNvSpPr>
          <p:nvPr/>
        </p:nvSpPr>
        <p:spPr bwMode="auto">
          <a:xfrm>
            <a:off x="0" y="12001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Some Walkthroughs</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34763488"/>
      </p:ext>
    </p:extLst>
  </p:cSld>
  <p:clrMapOvr>
    <a:masterClrMapping/>
  </p:clrMapOvr>
  <p:transition spd="med">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68FA82-81A3-C057-F346-28039674C802}"/>
              </a:ext>
            </a:extLst>
          </p:cNvPr>
          <p:cNvSpPr>
            <a:spLocks noGrp="1"/>
          </p:cNvSpPr>
          <p:nvPr>
            <p:ph idx="1"/>
          </p:nvPr>
        </p:nvSpPr>
        <p:spPr/>
        <p:txBody>
          <a:bodyPr/>
          <a:lstStyle/>
          <a:p>
            <a:r>
              <a:rPr lang="en-US" dirty="0"/>
              <a:t>Complex</a:t>
            </a:r>
          </a:p>
          <a:p>
            <a:pPr lvl="1"/>
            <a:r>
              <a:rPr lang="en-US" dirty="0"/>
              <a:t>/Users/</a:t>
            </a:r>
            <a:r>
              <a:rPr lang="en-US" dirty="0" err="1"/>
              <a:t>donald.ferguson</a:t>
            </a:r>
            <a:r>
              <a:rPr lang="en-US" dirty="0"/>
              <a:t>/Dropbox/000/000-A-Current-Examples/W4111-FastAPI-IMDB-Solution</a:t>
            </a:r>
          </a:p>
          <a:p>
            <a:pPr lvl="1"/>
            <a:r>
              <a:rPr lang="en-US" dirty="0"/>
              <a:t>/Users/</a:t>
            </a:r>
            <a:r>
              <a:rPr lang="en-US" dirty="0" err="1"/>
              <a:t>donald.ferguson</a:t>
            </a:r>
            <a:r>
              <a:rPr lang="en-US" dirty="0"/>
              <a:t>/Dropbox/000/000-A-Current-Examples/current-dashboard</a:t>
            </a:r>
          </a:p>
          <a:p>
            <a:r>
              <a:rPr lang="en-US" dirty="0"/>
              <a:t>Project template</a:t>
            </a:r>
          </a:p>
          <a:p>
            <a:pPr lvl="1"/>
            <a:r>
              <a:rPr lang="en-US" dirty="0"/>
              <a:t>Web application</a:t>
            </a:r>
          </a:p>
          <a:p>
            <a:pPr lvl="1"/>
            <a:r>
              <a:rPr lang="en-US" dirty="0"/>
              <a:t>Some non-programming examples</a:t>
            </a:r>
          </a:p>
        </p:txBody>
      </p:sp>
      <p:sp>
        <p:nvSpPr>
          <p:cNvPr id="3" name="Title 2">
            <a:extLst>
              <a:ext uri="{FF2B5EF4-FFF2-40B4-BE49-F238E27FC236}">
                <a16:creationId xmlns:a16="http://schemas.microsoft.com/office/drawing/2014/main" id="{C14681E7-E835-38F5-8C16-EA668B2C606D}"/>
              </a:ext>
            </a:extLst>
          </p:cNvPr>
          <p:cNvSpPr>
            <a:spLocks noGrp="1"/>
          </p:cNvSpPr>
          <p:nvPr>
            <p:ph type="title"/>
          </p:nvPr>
        </p:nvSpPr>
        <p:spPr/>
        <p:txBody>
          <a:bodyPr/>
          <a:lstStyle/>
          <a:p>
            <a:r>
              <a:rPr lang="en-US" dirty="0"/>
              <a:t>Some Walkthroughs</a:t>
            </a:r>
          </a:p>
        </p:txBody>
      </p:sp>
    </p:spTree>
    <p:extLst>
      <p:ext uri="{BB962C8B-B14F-4D97-AF65-F5344CB8AC3E}">
        <p14:creationId xmlns:p14="http://schemas.microsoft.com/office/powerpoint/2010/main" val="36759032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67A1EA-E2FB-C88C-2531-843064FE21EE}"/>
              </a:ext>
            </a:extLst>
          </p:cNvPr>
          <p:cNvSpPr>
            <a:spLocks noGrp="1"/>
          </p:cNvSpPr>
          <p:nvPr>
            <p:ph idx="1"/>
          </p:nvPr>
        </p:nvSpPr>
        <p:spPr>
          <a:xfrm>
            <a:off x="2514600" y="590550"/>
            <a:ext cx="6477000" cy="4038600"/>
          </a:xfrm>
        </p:spPr>
        <p:txBody>
          <a:bodyPr/>
          <a:lstStyle/>
          <a:p>
            <a:r>
              <a:rPr lang="en-US" dirty="0"/>
              <a:t>With a little bit of tinkering, I come up with the following entity types/entity sets</a:t>
            </a:r>
          </a:p>
          <a:p>
            <a:pPr lvl="1"/>
            <a:r>
              <a:rPr lang="en-US" dirty="0" err="1"/>
              <a:t>name_basics</a:t>
            </a:r>
            <a:endParaRPr lang="en-US" dirty="0"/>
          </a:p>
          <a:p>
            <a:pPr lvl="1"/>
            <a:r>
              <a:rPr lang="en-US" dirty="0"/>
              <a:t>professions</a:t>
            </a:r>
          </a:p>
          <a:p>
            <a:pPr lvl="1"/>
            <a:r>
              <a:rPr lang="en-US" dirty="0"/>
              <a:t>genres</a:t>
            </a:r>
          </a:p>
          <a:p>
            <a:pPr lvl="1"/>
            <a:r>
              <a:rPr lang="en-US" dirty="0" err="1"/>
              <a:t>title_basics</a:t>
            </a:r>
            <a:endParaRPr lang="en-US" dirty="0"/>
          </a:p>
          <a:p>
            <a:pPr lvl="1"/>
            <a:r>
              <a:rPr lang="en-US" dirty="0" err="1"/>
              <a:t>title_ratings</a:t>
            </a:r>
            <a:endParaRPr lang="en-US" dirty="0"/>
          </a:p>
          <a:p>
            <a:pPr lvl="1"/>
            <a:r>
              <a:rPr lang="en-US" dirty="0"/>
              <a:t>seasons </a:t>
            </a:r>
            <a:r>
              <a:rPr lang="en-US" dirty="0">
                <a:sym typeface="Wingdings" pitchFamily="2" charset="2"/>
              </a:rPr>
              <a:t> episodes  scenes</a:t>
            </a:r>
          </a:p>
          <a:p>
            <a:pPr lvl="1"/>
            <a:r>
              <a:rPr lang="en-US" dirty="0">
                <a:sym typeface="Wingdings" pitchFamily="2" charset="2"/>
              </a:rPr>
              <a:t>Characters</a:t>
            </a:r>
          </a:p>
          <a:p>
            <a:r>
              <a:rPr lang="en-US" dirty="0">
                <a:sym typeface="Wingdings" pitchFamily="2" charset="2"/>
              </a:rPr>
              <a:t>And a lot of relationships</a:t>
            </a:r>
            <a:endParaRPr lang="en-US" dirty="0"/>
          </a:p>
        </p:txBody>
      </p:sp>
      <p:sp>
        <p:nvSpPr>
          <p:cNvPr id="3" name="Title 2">
            <a:extLst>
              <a:ext uri="{FF2B5EF4-FFF2-40B4-BE49-F238E27FC236}">
                <a16:creationId xmlns:a16="http://schemas.microsoft.com/office/drawing/2014/main" id="{3F66522A-F747-8127-CDD1-E83F27C33AC5}"/>
              </a:ext>
            </a:extLst>
          </p:cNvPr>
          <p:cNvSpPr>
            <a:spLocks noGrp="1"/>
          </p:cNvSpPr>
          <p:nvPr>
            <p:ph type="title"/>
          </p:nvPr>
        </p:nvSpPr>
        <p:spPr/>
        <p:txBody>
          <a:bodyPr/>
          <a:lstStyle/>
          <a:p>
            <a:r>
              <a:rPr lang="en-US" dirty="0"/>
              <a:t>The Data</a:t>
            </a:r>
          </a:p>
        </p:txBody>
      </p:sp>
      <p:pic>
        <p:nvPicPr>
          <p:cNvPr id="4" name="Picture 3">
            <a:extLst>
              <a:ext uri="{FF2B5EF4-FFF2-40B4-BE49-F238E27FC236}">
                <a16:creationId xmlns:a16="http://schemas.microsoft.com/office/drawing/2014/main" id="{ECB03A00-ED5B-5BA4-5014-7C8F5A3BDA40}"/>
              </a:ext>
            </a:extLst>
          </p:cNvPr>
          <p:cNvPicPr>
            <a:picLocks noChangeAspect="1"/>
          </p:cNvPicPr>
          <p:nvPr/>
        </p:nvPicPr>
        <p:blipFill>
          <a:blip r:embed="rId2"/>
          <a:stretch>
            <a:fillRect/>
          </a:stretch>
        </p:blipFill>
        <p:spPr>
          <a:xfrm>
            <a:off x="228600" y="553542"/>
            <a:ext cx="1929613" cy="4038600"/>
          </a:xfrm>
          <a:prstGeom prst="rect">
            <a:avLst/>
          </a:prstGeom>
        </p:spPr>
      </p:pic>
    </p:spTree>
    <p:extLst>
      <p:ext uri="{BB962C8B-B14F-4D97-AF65-F5344CB8AC3E}">
        <p14:creationId xmlns:p14="http://schemas.microsoft.com/office/powerpoint/2010/main" val="867975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96AE792-CB4E-6F92-F9AA-DC541B8DD60E}"/>
              </a:ext>
            </a:extLst>
          </p:cNvPr>
          <p:cNvSpPr>
            <a:spLocks noGrp="1"/>
          </p:cNvSpPr>
          <p:nvPr>
            <p:ph idx="1"/>
          </p:nvPr>
        </p:nvSpPr>
        <p:spPr>
          <a:xfrm>
            <a:off x="152400" y="590550"/>
            <a:ext cx="4191000" cy="4038600"/>
          </a:xfrm>
        </p:spPr>
        <p:txBody>
          <a:bodyPr/>
          <a:lstStyle/>
          <a:p>
            <a:r>
              <a:rPr lang="en-US" dirty="0"/>
              <a:t>Core relational holds</a:t>
            </a:r>
          </a:p>
          <a:p>
            <a:pPr lvl="1"/>
            <a:r>
              <a:rPr lang="en-US" dirty="0" err="1"/>
              <a:t>name_basics</a:t>
            </a:r>
            <a:endParaRPr lang="en-US" dirty="0"/>
          </a:p>
          <a:p>
            <a:pPr lvl="1"/>
            <a:r>
              <a:rPr lang="en-US" dirty="0" err="1"/>
              <a:t>title_basics</a:t>
            </a:r>
            <a:endParaRPr lang="en-US" dirty="0"/>
          </a:p>
          <a:p>
            <a:pPr lvl="1"/>
            <a:r>
              <a:rPr lang="en-US" dirty="0" err="1"/>
              <a:t>title_ratings</a:t>
            </a:r>
            <a:endParaRPr lang="en-US" dirty="0"/>
          </a:p>
          <a:p>
            <a:pPr lvl="1"/>
            <a:r>
              <a:rPr lang="en-US" dirty="0"/>
              <a:t>characters</a:t>
            </a:r>
          </a:p>
          <a:p>
            <a:r>
              <a:rPr lang="en-US" dirty="0"/>
              <a:t>MongoDB holds</a:t>
            </a:r>
          </a:p>
          <a:p>
            <a:pPr lvl="1"/>
            <a:r>
              <a:rPr lang="en-US" dirty="0" err="1"/>
              <a:t>season_episode_scene</a:t>
            </a:r>
            <a:endParaRPr lang="en-US" dirty="0"/>
          </a:p>
          <a:p>
            <a:pPr lvl="1"/>
            <a:r>
              <a:rPr lang="en-US" dirty="0"/>
              <a:t>characters</a:t>
            </a:r>
          </a:p>
          <a:p>
            <a:r>
              <a:rPr lang="en-US" dirty="0"/>
              <a:t>Neo4j holds characters and their relationships</a:t>
            </a:r>
          </a:p>
          <a:p>
            <a:r>
              <a:rPr lang="en-US" dirty="0"/>
              <a:t>Data Warehouse holds wide-flat</a:t>
            </a:r>
            <a:br>
              <a:rPr lang="en-US" dirty="0"/>
            </a:br>
            <a:r>
              <a:rPr lang="en-US" dirty="0"/>
              <a:t>processed extracts of data.</a:t>
            </a:r>
          </a:p>
        </p:txBody>
      </p:sp>
      <p:sp>
        <p:nvSpPr>
          <p:cNvPr id="3" name="Title 2">
            <a:extLst>
              <a:ext uri="{FF2B5EF4-FFF2-40B4-BE49-F238E27FC236}">
                <a16:creationId xmlns:a16="http://schemas.microsoft.com/office/drawing/2014/main" id="{0BDF52D5-AA04-FBCF-527C-8A69366BD270}"/>
              </a:ext>
            </a:extLst>
          </p:cNvPr>
          <p:cNvSpPr>
            <a:spLocks noGrp="1"/>
          </p:cNvSpPr>
          <p:nvPr>
            <p:ph type="title"/>
          </p:nvPr>
        </p:nvSpPr>
        <p:spPr/>
        <p:txBody>
          <a:bodyPr/>
          <a:lstStyle/>
          <a:p>
            <a:r>
              <a:rPr lang="en-US" dirty="0"/>
              <a:t>Conceptual Model</a:t>
            </a:r>
          </a:p>
        </p:txBody>
      </p:sp>
      <p:pic>
        <p:nvPicPr>
          <p:cNvPr id="4" name="Picture 3">
            <a:extLst>
              <a:ext uri="{FF2B5EF4-FFF2-40B4-BE49-F238E27FC236}">
                <a16:creationId xmlns:a16="http://schemas.microsoft.com/office/drawing/2014/main" id="{54F8DD70-FAAF-F322-3FDC-889AE544B8DE}"/>
              </a:ext>
            </a:extLst>
          </p:cNvPr>
          <p:cNvPicPr>
            <a:picLocks noChangeAspect="1"/>
          </p:cNvPicPr>
          <p:nvPr/>
        </p:nvPicPr>
        <p:blipFill>
          <a:blip r:embed="rId2"/>
          <a:stretch>
            <a:fillRect/>
          </a:stretch>
        </p:blipFill>
        <p:spPr>
          <a:xfrm>
            <a:off x="4252949" y="222720"/>
            <a:ext cx="4612459" cy="4147789"/>
          </a:xfrm>
          <a:prstGeom prst="rect">
            <a:avLst/>
          </a:prstGeom>
        </p:spPr>
      </p:pic>
    </p:spTree>
    <p:extLst>
      <p:ext uri="{BB962C8B-B14F-4D97-AF65-F5344CB8AC3E}">
        <p14:creationId xmlns:p14="http://schemas.microsoft.com/office/powerpoint/2010/main" val="8438619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E48099-225A-7267-CD45-BB96C5F89B54}"/>
              </a:ext>
            </a:extLst>
          </p:cNvPr>
          <p:cNvSpPr>
            <a:spLocks noGrp="1"/>
          </p:cNvSpPr>
          <p:nvPr>
            <p:ph type="title"/>
          </p:nvPr>
        </p:nvSpPr>
        <p:spPr/>
        <p:txBody>
          <a:bodyPr/>
          <a:lstStyle/>
          <a:p>
            <a:r>
              <a:rPr lang="en-US" dirty="0"/>
              <a:t>Let’s Look at the Programming Project</a:t>
            </a:r>
          </a:p>
        </p:txBody>
      </p:sp>
      <p:pic>
        <p:nvPicPr>
          <p:cNvPr id="4" name="Picture 3">
            <a:extLst>
              <a:ext uri="{FF2B5EF4-FFF2-40B4-BE49-F238E27FC236}">
                <a16:creationId xmlns:a16="http://schemas.microsoft.com/office/drawing/2014/main" id="{F23D9E0C-6AAC-7647-B0ED-07479FF04270}"/>
              </a:ext>
            </a:extLst>
          </p:cNvPr>
          <p:cNvPicPr>
            <a:picLocks noChangeAspect="1"/>
          </p:cNvPicPr>
          <p:nvPr/>
        </p:nvPicPr>
        <p:blipFill>
          <a:blip r:embed="rId2"/>
          <a:stretch>
            <a:fillRect/>
          </a:stretch>
        </p:blipFill>
        <p:spPr>
          <a:xfrm>
            <a:off x="685800" y="717666"/>
            <a:ext cx="7772400" cy="3708167"/>
          </a:xfrm>
          <a:prstGeom prst="rect">
            <a:avLst/>
          </a:prstGeom>
        </p:spPr>
      </p:pic>
    </p:spTree>
    <p:extLst>
      <p:ext uri="{BB962C8B-B14F-4D97-AF65-F5344CB8AC3E}">
        <p14:creationId xmlns:p14="http://schemas.microsoft.com/office/powerpoint/2010/main" val="12762862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81218-F941-A0BC-18AD-657DC9C18E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0FC583D-7648-0A70-7B5B-A43E7E7EF730}"/>
              </a:ext>
            </a:extLst>
          </p:cNvPr>
          <p:cNvSpPr>
            <a:spLocks noGrp="1"/>
          </p:cNvSpPr>
          <p:nvPr>
            <p:ph type="title"/>
          </p:nvPr>
        </p:nvSpPr>
        <p:spPr/>
        <p:txBody>
          <a:bodyPr/>
          <a:lstStyle/>
          <a:p>
            <a:r>
              <a:rPr lang="en-US" dirty="0"/>
              <a:t>Let’s Look at the Programming Project</a:t>
            </a:r>
          </a:p>
        </p:txBody>
      </p:sp>
      <p:pic>
        <p:nvPicPr>
          <p:cNvPr id="2" name="Picture 1">
            <a:extLst>
              <a:ext uri="{FF2B5EF4-FFF2-40B4-BE49-F238E27FC236}">
                <a16:creationId xmlns:a16="http://schemas.microsoft.com/office/drawing/2014/main" id="{8654027A-ED7E-ACFC-87CB-4EADE80EF58A}"/>
              </a:ext>
            </a:extLst>
          </p:cNvPr>
          <p:cNvPicPr>
            <a:picLocks noChangeAspect="1"/>
          </p:cNvPicPr>
          <p:nvPr/>
        </p:nvPicPr>
        <p:blipFill>
          <a:blip r:embed="rId2"/>
          <a:stretch>
            <a:fillRect/>
          </a:stretch>
        </p:blipFill>
        <p:spPr>
          <a:xfrm>
            <a:off x="304800" y="590550"/>
            <a:ext cx="6400800" cy="4025504"/>
          </a:xfrm>
          <a:prstGeom prst="rect">
            <a:avLst/>
          </a:prstGeom>
        </p:spPr>
      </p:pic>
    </p:spTree>
    <p:extLst>
      <p:ext uri="{BB962C8B-B14F-4D97-AF65-F5344CB8AC3E}">
        <p14:creationId xmlns:p14="http://schemas.microsoft.com/office/powerpoint/2010/main" val="19016950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53FF6-E6FA-DD71-2267-CC4594C653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352ED77-8561-F1D2-D575-BDA05BB1B618}"/>
              </a:ext>
            </a:extLst>
          </p:cNvPr>
          <p:cNvSpPr>
            <a:spLocks noGrp="1"/>
          </p:cNvSpPr>
          <p:nvPr>
            <p:ph type="title"/>
          </p:nvPr>
        </p:nvSpPr>
        <p:spPr/>
        <p:txBody>
          <a:bodyPr/>
          <a:lstStyle/>
          <a:p>
            <a:r>
              <a:rPr lang="en-US" dirty="0"/>
              <a:t>Let’s Look at the Programming Project</a:t>
            </a:r>
          </a:p>
        </p:txBody>
      </p:sp>
      <p:pic>
        <p:nvPicPr>
          <p:cNvPr id="4" name="Picture 3">
            <a:extLst>
              <a:ext uri="{FF2B5EF4-FFF2-40B4-BE49-F238E27FC236}">
                <a16:creationId xmlns:a16="http://schemas.microsoft.com/office/drawing/2014/main" id="{9D6BBE59-1D07-6F62-C14B-3061EA7AC844}"/>
              </a:ext>
            </a:extLst>
          </p:cNvPr>
          <p:cNvPicPr>
            <a:picLocks noChangeAspect="1"/>
          </p:cNvPicPr>
          <p:nvPr/>
        </p:nvPicPr>
        <p:blipFill>
          <a:blip r:embed="rId2"/>
          <a:stretch>
            <a:fillRect/>
          </a:stretch>
        </p:blipFill>
        <p:spPr>
          <a:xfrm>
            <a:off x="228600" y="895350"/>
            <a:ext cx="8768360" cy="3352800"/>
          </a:xfrm>
          <a:prstGeom prst="rect">
            <a:avLst/>
          </a:prstGeom>
        </p:spPr>
      </p:pic>
    </p:spTree>
    <p:extLst>
      <p:ext uri="{BB962C8B-B14F-4D97-AF65-F5344CB8AC3E}">
        <p14:creationId xmlns:p14="http://schemas.microsoft.com/office/powerpoint/2010/main" val="2860330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 (Cont.)</a:t>
            </a:r>
          </a:p>
        </p:txBody>
      </p:sp>
      <p:sp>
        <p:nvSpPr>
          <p:cNvPr id="8195" name="Rectangle 3"/>
          <p:cNvSpPr>
            <a:spLocks noGrp="1" noChangeArrowheads="1"/>
          </p:cNvSpPr>
          <p:nvPr>
            <p:ph idx="1"/>
          </p:nvPr>
        </p:nvSpPr>
        <p:spPr>
          <a:xfrm>
            <a:off x="1662344" y="826873"/>
            <a:ext cx="6114819" cy="4025979"/>
          </a:xfrm>
        </p:spPr>
        <p:txBody>
          <a:bodyPr/>
          <a:lstStyle/>
          <a:p>
            <a:r>
              <a:rPr lang="en-US" altLang="en-US" dirty="0"/>
              <a:t>Example of a transaction performing locking:</a:t>
            </a:r>
          </a:p>
          <a:p>
            <a:pPr>
              <a:buFont typeface="Monotype Sorts" charset="2"/>
              <a:buNone/>
            </a:pPr>
            <a:r>
              <a:rPr lang="en-US" altLang="en-US" dirty="0"/>
              <a:t>                       </a:t>
            </a:r>
            <a:r>
              <a:rPr lang="en-US" altLang="en-US" i="1" dirty="0"/>
              <a:t>T</a:t>
            </a:r>
            <a:r>
              <a:rPr lang="en-US" altLang="en-US" i="1" baseline="-25000" dirty="0"/>
              <a:t>2</a:t>
            </a:r>
            <a:r>
              <a:rPr lang="en-US" altLang="en-US" dirty="0"/>
              <a:t>:</a:t>
            </a:r>
            <a:r>
              <a:rPr lang="en-US" altLang="en-US" b="1" dirty="0"/>
              <a:t> lock-S</a:t>
            </a:r>
            <a:r>
              <a:rPr lang="en-US" altLang="en-US" i="1" dirty="0"/>
              <a:t>(A)</a:t>
            </a:r>
            <a:r>
              <a:rPr lang="en-US" altLang="en-US" dirty="0"/>
              <a:t>;</a:t>
            </a:r>
          </a:p>
          <a:p>
            <a:pPr>
              <a:buFont typeface="Monotype Sorts" charset="2"/>
              <a:buNone/>
            </a:pPr>
            <a:r>
              <a:rPr lang="en-US" altLang="en-US" b="1" dirty="0"/>
              <a:t>                             read </a:t>
            </a:r>
            <a:r>
              <a:rPr lang="en-US" altLang="en-US" i="1" dirty="0"/>
              <a:t>(A)</a:t>
            </a:r>
            <a:r>
              <a:rPr lang="en-US" altLang="en-US" dirty="0"/>
              <a:t>;</a:t>
            </a:r>
          </a:p>
          <a:p>
            <a:pPr>
              <a:buFont typeface="Monotype Sorts" charset="2"/>
              <a:buNone/>
            </a:pPr>
            <a:r>
              <a:rPr lang="en-US" altLang="en-US" b="1" dirty="0"/>
              <a:t>                             unlock</a:t>
            </a:r>
            <a:r>
              <a:rPr lang="en-US" altLang="en-US" i="1" dirty="0"/>
              <a:t>(A)</a:t>
            </a:r>
            <a:r>
              <a:rPr lang="en-US" altLang="en-US" dirty="0"/>
              <a:t>;</a:t>
            </a:r>
          </a:p>
          <a:p>
            <a:pPr>
              <a:buFont typeface="Monotype Sorts" charset="2"/>
              <a:buNone/>
            </a:pPr>
            <a:endParaRPr lang="en-US" altLang="en-US" dirty="0"/>
          </a:p>
          <a:p>
            <a:pPr>
              <a:buFont typeface="Monotype Sorts" charset="2"/>
              <a:buNone/>
            </a:pPr>
            <a:r>
              <a:rPr lang="en-US" altLang="en-US" b="1" dirty="0"/>
              <a:t>                             lock-S</a:t>
            </a:r>
            <a:r>
              <a:rPr lang="en-US" altLang="en-US" i="1" dirty="0"/>
              <a:t>(B)</a:t>
            </a:r>
            <a:r>
              <a:rPr lang="en-US" altLang="en-US" dirty="0"/>
              <a:t>;</a:t>
            </a:r>
          </a:p>
          <a:p>
            <a:pPr>
              <a:buFont typeface="Monotype Sorts" charset="2"/>
              <a:buNone/>
            </a:pPr>
            <a:r>
              <a:rPr lang="en-US" altLang="en-US" b="1" dirty="0"/>
              <a:t>                             read </a:t>
            </a:r>
            <a:r>
              <a:rPr lang="en-US" altLang="en-US" i="1" dirty="0"/>
              <a:t>(B)</a:t>
            </a:r>
            <a:r>
              <a:rPr lang="en-US" altLang="en-US" dirty="0"/>
              <a:t>;</a:t>
            </a:r>
          </a:p>
          <a:p>
            <a:pPr>
              <a:buFont typeface="Monotype Sorts" charset="2"/>
              <a:buNone/>
            </a:pPr>
            <a:r>
              <a:rPr lang="en-US" altLang="en-US" b="1" dirty="0"/>
              <a:t>                             unlock</a:t>
            </a:r>
            <a:r>
              <a:rPr lang="en-US" altLang="en-US" i="1" dirty="0"/>
              <a:t>(B)</a:t>
            </a:r>
            <a:r>
              <a:rPr lang="en-US" altLang="en-US" dirty="0"/>
              <a:t>;</a:t>
            </a:r>
          </a:p>
          <a:p>
            <a:pPr>
              <a:buFont typeface="Monotype Sorts" charset="2"/>
              <a:buNone/>
            </a:pPr>
            <a:r>
              <a:rPr lang="en-US" altLang="en-US" b="1" dirty="0"/>
              <a:t>                             display</a:t>
            </a:r>
            <a:r>
              <a:rPr lang="en-US" altLang="en-US" i="1" dirty="0"/>
              <a:t>(A+B)</a:t>
            </a:r>
          </a:p>
          <a:p>
            <a:r>
              <a:rPr lang="en-US" altLang="en-US" dirty="0"/>
              <a:t>Locking as above is </a:t>
            </a:r>
            <a:r>
              <a:rPr lang="en-US" altLang="en-US" i="1" u="sng" dirty="0"/>
              <a:t>not sufficient </a:t>
            </a:r>
            <a:r>
              <a:rPr lang="en-US" altLang="en-US" dirty="0"/>
              <a:t>to guarantee serializability</a:t>
            </a:r>
          </a:p>
        </p:txBody>
      </p:sp>
      <p:sp>
        <p:nvSpPr>
          <p:cNvPr id="3" name="Rounded Rectangular Callout 2">
            <a:extLst>
              <a:ext uri="{FF2B5EF4-FFF2-40B4-BE49-F238E27FC236}">
                <a16:creationId xmlns:a16="http://schemas.microsoft.com/office/drawing/2014/main" id="{B5FD574B-2644-D1D2-84FD-25A8B5D2CE89}"/>
              </a:ext>
            </a:extLst>
          </p:cNvPr>
          <p:cNvSpPr/>
          <p:nvPr/>
        </p:nvSpPr>
        <p:spPr bwMode="auto">
          <a:xfrm>
            <a:off x="5334000" y="3714750"/>
            <a:ext cx="2514600" cy="914400"/>
          </a:xfrm>
          <a:prstGeom prst="wedgeRoundRectCallout">
            <a:avLst>
              <a:gd name="adj1" fmla="val -136641"/>
              <a:gd name="adj2" fmla="val -82723"/>
              <a:gd name="adj3" fmla="val 16667"/>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Helvetica" charset="0"/>
              </a:rPr>
              <a:t>Based on something I</a:t>
            </a:r>
            <a:br>
              <a:rPr kumimoji="0" lang="en-US" sz="1600" b="0" i="0" u="none" strike="noStrike" cap="none" normalizeH="0" baseline="0" dirty="0">
                <a:ln>
                  <a:noFill/>
                </a:ln>
                <a:solidFill>
                  <a:schemeClr val="tx1"/>
                </a:solidFill>
                <a:effectLst/>
                <a:latin typeface="Helvetica" charset="0"/>
              </a:rPr>
            </a:br>
            <a:r>
              <a:rPr kumimoji="0" lang="en-US" sz="1600" b="0" i="0" u="none" strike="noStrike" cap="none" normalizeH="0" baseline="0" dirty="0">
                <a:ln>
                  <a:noFill/>
                </a:ln>
                <a:solidFill>
                  <a:schemeClr val="tx1"/>
                </a:solidFill>
                <a:effectLst/>
                <a:latin typeface="Helvetica" charset="0"/>
              </a:rPr>
              <a:t>said in the last lecture,</a:t>
            </a:r>
            <a:br>
              <a:rPr kumimoji="0" lang="en-US" sz="1600" b="0" i="0" u="none" strike="noStrike" cap="none" normalizeH="0" baseline="0" dirty="0">
                <a:ln>
                  <a:noFill/>
                </a:ln>
                <a:solidFill>
                  <a:schemeClr val="tx1"/>
                </a:solidFill>
                <a:effectLst/>
                <a:latin typeface="Helvetica" charset="0"/>
              </a:rPr>
            </a:br>
            <a:r>
              <a:rPr kumimoji="0" lang="en-US" sz="1600" b="0" i="0" u="none" strike="noStrike" cap="none" normalizeH="0" baseline="0" dirty="0">
                <a:ln>
                  <a:noFill/>
                </a:ln>
                <a:solidFill>
                  <a:schemeClr val="tx1"/>
                </a:solidFill>
                <a:effectLst/>
                <a:latin typeface="Helvetica" charset="0"/>
              </a:rPr>
              <a:t>anyone kno</a:t>
            </a:r>
            <a:r>
              <a:rPr lang="en-US" sz="1600" dirty="0">
                <a:latin typeface="Helvetica" charset="0"/>
              </a:rPr>
              <a:t>w why?</a:t>
            </a:r>
            <a:endParaRPr kumimoji="0" lang="en-US" sz="1600" b="0" i="0" u="none" strike="noStrike" cap="none" normalizeH="0" baseline="0" dirty="0">
              <a:ln>
                <a:noFill/>
              </a:ln>
              <a:solidFill>
                <a:schemeClr val="tx1"/>
              </a:solidFill>
              <a:effectLst/>
              <a:latin typeface="Helvetica" charset="0"/>
            </a:endParaRPr>
          </a:p>
        </p:txBody>
      </p:sp>
    </p:spTree>
    <p:extLst>
      <p:ext uri="{BB962C8B-B14F-4D97-AF65-F5344CB8AC3E}">
        <p14:creationId xmlns:p14="http://schemas.microsoft.com/office/powerpoint/2010/main" val="255814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9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9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95">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9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95">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9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Deadlock</a:t>
            </a:r>
          </a:p>
        </p:txBody>
      </p:sp>
      <p:sp>
        <p:nvSpPr>
          <p:cNvPr id="9219" name="Rectangle 3"/>
          <p:cNvSpPr>
            <a:spLocks noGrp="1" noChangeArrowheads="1"/>
          </p:cNvSpPr>
          <p:nvPr>
            <p:ph idx="1"/>
          </p:nvPr>
        </p:nvSpPr>
        <p:spPr>
          <a:xfrm>
            <a:off x="1662343" y="826873"/>
            <a:ext cx="5699465" cy="4025979"/>
          </a:xfrm>
        </p:spPr>
        <p:txBody>
          <a:bodyPr/>
          <a:lstStyle/>
          <a:p>
            <a:pPr>
              <a:lnSpc>
                <a:spcPct val="90000"/>
              </a:lnSpc>
            </a:pPr>
            <a:r>
              <a:rPr lang="en-US" altLang="en-US" dirty="0"/>
              <a:t>Consider the partial schedule</a:t>
            </a:r>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buFont typeface="Monotype Sorts" charset="2"/>
              <a:buNone/>
            </a:pPr>
            <a:br>
              <a:rPr lang="en-US" altLang="en-US" dirty="0"/>
            </a:br>
            <a:endParaRPr lang="en-US" altLang="en-US" dirty="0"/>
          </a:p>
          <a:p>
            <a:pPr marL="0" indent="0">
              <a:lnSpc>
                <a:spcPct val="90000"/>
              </a:lnSpc>
              <a:buNone/>
            </a:pPr>
            <a:endParaRPr lang="en-US" altLang="en-US" dirty="0"/>
          </a:p>
          <a:p>
            <a:pPr>
              <a:lnSpc>
                <a:spcPct val="90000"/>
              </a:lnSpc>
              <a:buFont typeface="Monotype Sorts" charset="2"/>
              <a:buNone/>
            </a:pPr>
            <a:endParaRPr lang="en-US" altLang="en-US" dirty="0"/>
          </a:p>
          <a:p>
            <a:pPr>
              <a:lnSpc>
                <a:spcPct val="90000"/>
              </a:lnSpc>
              <a:buFont typeface="Monotype Sorts" charset="2"/>
              <a:buNone/>
            </a:pPr>
            <a:endParaRPr lang="en-US" altLang="en-US" dirty="0"/>
          </a:p>
          <a:p>
            <a:pPr>
              <a:lnSpc>
                <a:spcPct val="90000"/>
              </a:lnSpc>
            </a:pPr>
            <a:r>
              <a:rPr lang="en-US" altLang="en-US" dirty="0"/>
              <a:t>Neither </a:t>
            </a:r>
            <a:r>
              <a:rPr lang="en-US" altLang="en-US" i="1" dirty="0"/>
              <a:t>T</a:t>
            </a:r>
            <a:r>
              <a:rPr lang="en-US" altLang="en-US" i="1" baseline="-25000" dirty="0"/>
              <a:t>3</a:t>
            </a:r>
            <a:r>
              <a:rPr lang="en-US" altLang="en-US" dirty="0"/>
              <a:t> nor </a:t>
            </a:r>
            <a:r>
              <a:rPr lang="en-US" altLang="en-US" i="1" dirty="0"/>
              <a:t>T</a:t>
            </a:r>
            <a:r>
              <a:rPr lang="en-US" altLang="en-US" i="1" baseline="-25000" dirty="0"/>
              <a:t>4</a:t>
            </a:r>
            <a:r>
              <a:rPr lang="en-US" altLang="en-US" dirty="0"/>
              <a:t> can make progress — executing  </a:t>
            </a:r>
            <a:r>
              <a:rPr lang="en-US" altLang="en-US" b="1" dirty="0"/>
              <a:t>lock-S</a:t>
            </a:r>
            <a:r>
              <a:rPr lang="en-US" altLang="en-US" i="1" dirty="0"/>
              <a:t>(B)</a:t>
            </a:r>
            <a:r>
              <a:rPr lang="en-US" altLang="en-US" dirty="0"/>
              <a:t> causes </a:t>
            </a:r>
            <a:r>
              <a:rPr lang="en-US" altLang="en-US" i="1" dirty="0"/>
              <a:t>T</a:t>
            </a:r>
            <a:r>
              <a:rPr lang="en-US" altLang="en-US" i="1" baseline="-25000" dirty="0"/>
              <a:t>4</a:t>
            </a:r>
            <a:r>
              <a:rPr lang="en-US" altLang="en-US" dirty="0"/>
              <a:t> to wait for </a:t>
            </a:r>
            <a:r>
              <a:rPr lang="en-US" altLang="en-US" i="1" dirty="0"/>
              <a:t>T</a:t>
            </a:r>
            <a:r>
              <a:rPr lang="en-US" altLang="en-US" i="1" baseline="-25000" dirty="0"/>
              <a:t>3</a:t>
            </a:r>
            <a:r>
              <a:rPr lang="en-US" altLang="en-US" dirty="0"/>
              <a:t> to release its lock on </a:t>
            </a:r>
            <a:r>
              <a:rPr lang="en-US" altLang="en-US" i="1" dirty="0"/>
              <a:t>B</a:t>
            </a:r>
            <a:r>
              <a:rPr lang="en-US" altLang="en-US" dirty="0"/>
              <a:t>, while executing  </a:t>
            </a:r>
            <a:r>
              <a:rPr lang="en-US" altLang="en-US" b="1" dirty="0"/>
              <a:t>lock-X</a:t>
            </a:r>
            <a:r>
              <a:rPr lang="en-US" altLang="en-US" i="1" dirty="0"/>
              <a:t>(A)</a:t>
            </a:r>
            <a:r>
              <a:rPr lang="en-US" altLang="en-US" dirty="0"/>
              <a:t> causes </a:t>
            </a:r>
            <a:r>
              <a:rPr lang="en-US" altLang="en-US" i="1" dirty="0"/>
              <a:t>T</a:t>
            </a:r>
            <a:r>
              <a:rPr lang="en-US" altLang="en-US" i="1" baseline="-25000" dirty="0"/>
              <a:t>3</a:t>
            </a:r>
            <a:r>
              <a:rPr lang="en-US" altLang="en-US" i="1" dirty="0"/>
              <a:t> </a:t>
            </a:r>
            <a:r>
              <a:rPr lang="en-US" altLang="en-US" dirty="0"/>
              <a:t> to wait for </a:t>
            </a:r>
            <a:r>
              <a:rPr lang="en-US" altLang="en-US" i="1" dirty="0"/>
              <a:t>T</a:t>
            </a:r>
            <a:r>
              <a:rPr lang="en-US" altLang="en-US" i="1" baseline="-25000" dirty="0"/>
              <a:t>4</a:t>
            </a:r>
            <a:r>
              <a:rPr lang="en-US" altLang="en-US" dirty="0"/>
              <a:t> to release its lock on </a:t>
            </a:r>
            <a:r>
              <a:rPr lang="en-US" altLang="en-US" i="1" dirty="0"/>
              <a:t>A</a:t>
            </a:r>
            <a:r>
              <a:rPr lang="en-US" altLang="en-US" dirty="0"/>
              <a:t>.</a:t>
            </a:r>
          </a:p>
          <a:p>
            <a:pPr>
              <a:lnSpc>
                <a:spcPct val="90000"/>
              </a:lnSpc>
            </a:pPr>
            <a:r>
              <a:rPr lang="en-US" altLang="en-US" dirty="0"/>
              <a:t>Such a situation is called a </a:t>
            </a:r>
            <a:r>
              <a:rPr lang="en-US" altLang="en-US" b="1" dirty="0">
                <a:solidFill>
                  <a:srgbClr val="002060"/>
                </a:solidFill>
              </a:rPr>
              <a:t>deadlock</a:t>
            </a:r>
            <a:r>
              <a:rPr lang="en-US" altLang="en-US" dirty="0"/>
              <a:t>. </a:t>
            </a:r>
          </a:p>
          <a:p>
            <a:pPr lvl="1">
              <a:lnSpc>
                <a:spcPct val="90000"/>
              </a:lnSpc>
            </a:pPr>
            <a:r>
              <a:rPr lang="en-US" altLang="en-US" dirty="0"/>
              <a:t>To handle a deadlock one of </a:t>
            </a:r>
            <a:r>
              <a:rPr lang="en-US" altLang="en-US" i="1" dirty="0"/>
              <a:t>T</a:t>
            </a:r>
            <a:r>
              <a:rPr lang="en-US" altLang="en-US" i="1" baseline="-25000" dirty="0"/>
              <a:t>3</a:t>
            </a:r>
            <a:r>
              <a:rPr lang="en-US" altLang="en-US" dirty="0"/>
              <a:t> or </a:t>
            </a:r>
            <a:r>
              <a:rPr lang="en-US" altLang="en-US" i="1" dirty="0"/>
              <a:t>T</a:t>
            </a:r>
            <a:r>
              <a:rPr lang="en-US" altLang="en-US" i="1" baseline="-25000" dirty="0"/>
              <a:t>4</a:t>
            </a:r>
            <a:r>
              <a:rPr lang="en-US" altLang="en-US" dirty="0"/>
              <a:t> must be rolled back </a:t>
            </a:r>
            <a:br>
              <a:rPr lang="en-US" altLang="en-US" dirty="0"/>
            </a:br>
            <a:r>
              <a:rPr lang="en-US" altLang="en-US" dirty="0"/>
              <a:t>and its locks released.</a:t>
            </a:r>
          </a:p>
        </p:txBody>
      </p:sp>
      <p:pic>
        <p:nvPicPr>
          <p:cNvPr id="5" name="Graphic 4">
            <a:extLst>
              <a:ext uri="{FF2B5EF4-FFF2-40B4-BE49-F238E27FC236}">
                <a16:creationId xmlns:a16="http://schemas.microsoft.com/office/drawing/2014/main" id="{D106EC28-4654-4E10-A473-7E719F7E70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1293" y="1032388"/>
            <a:ext cx="1984724" cy="1974440"/>
          </a:xfrm>
          <a:prstGeom prst="rect">
            <a:avLst/>
          </a:prstGeom>
        </p:spPr>
      </p:pic>
    </p:spTree>
    <p:extLst>
      <p:ext uri="{BB962C8B-B14F-4D97-AF65-F5344CB8AC3E}">
        <p14:creationId xmlns:p14="http://schemas.microsoft.com/office/powerpoint/2010/main" val="9870611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3.xml><?xml version="1.0" encoding="utf-8"?>
<a:theme xmlns:a="http://schemas.openxmlformats.org/drawingml/2006/main" name="2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4.xml><?xml version="1.0" encoding="utf-8"?>
<a:theme xmlns:a="http://schemas.openxmlformats.org/drawingml/2006/main" name="3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88380</TotalTime>
  <Words>5279</Words>
  <Application>Microsoft Macintosh PowerPoint</Application>
  <PresentationFormat>On-screen Show (16:9)</PresentationFormat>
  <Paragraphs>514</Paragraphs>
  <Slides>77</Slides>
  <Notes>35</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77</vt:i4>
      </vt:variant>
    </vt:vector>
  </HeadingPairs>
  <TitlesOfParts>
    <vt:vector size="93" baseType="lpstr">
      <vt:lpstr>Arial</vt:lpstr>
      <vt:lpstr>Calibri</vt:lpstr>
      <vt:lpstr>Century Schoolbook</vt:lpstr>
      <vt:lpstr>Helvetica</vt:lpstr>
      <vt:lpstr>Monotype Sorts</vt:lpstr>
      <vt:lpstr>Museo For Dell</vt:lpstr>
      <vt:lpstr>Museo Sans For Dell</vt:lpstr>
      <vt:lpstr>Roboto</vt:lpstr>
      <vt:lpstr>Symbol</vt:lpstr>
      <vt:lpstr>Times New Roman</vt:lpstr>
      <vt:lpstr>Webdings</vt:lpstr>
      <vt:lpstr>Wingdings</vt:lpstr>
      <vt:lpstr>Office Theme</vt:lpstr>
      <vt:lpstr>db</vt:lpstr>
      <vt:lpstr>2_db</vt:lpstr>
      <vt:lpstr>3_db</vt:lpstr>
      <vt:lpstr>PowerPoint Presentation</vt:lpstr>
      <vt:lpstr>PowerPoint Presentation</vt:lpstr>
      <vt:lpstr>Contents</vt:lpstr>
      <vt:lpstr>PowerPoint Presentation</vt:lpstr>
      <vt:lpstr>PowerPoint Presentation</vt:lpstr>
      <vt:lpstr>Lock-Based Protocols</vt:lpstr>
      <vt:lpstr>Lock-Based Protocols (Cont.)</vt:lpstr>
      <vt:lpstr>Lock-Based Protocols (Cont.)</vt:lpstr>
      <vt:lpstr>Deadlock</vt:lpstr>
      <vt:lpstr>Deadlock (Cont.)</vt:lpstr>
      <vt:lpstr>The Two-Phase Locking Protocol</vt:lpstr>
      <vt:lpstr>The Two-Phase Locking Protocol (Cont.)</vt:lpstr>
      <vt:lpstr>Implementation of Locking</vt:lpstr>
      <vt:lpstr>Deadlock Handling</vt:lpstr>
      <vt:lpstr>Deadlock Handling</vt:lpstr>
      <vt:lpstr>More Deadlock Prevention Strategies</vt:lpstr>
      <vt:lpstr>Deadlock prevention (Cont.)</vt:lpstr>
      <vt:lpstr>Deadlock Detection</vt:lpstr>
      <vt:lpstr>PowerPoint Presentation</vt:lpstr>
      <vt:lpstr>Schedules and Serializable</vt:lpstr>
      <vt:lpstr>Serializability</vt:lpstr>
      <vt:lpstr>Simplified view of transactions</vt:lpstr>
      <vt:lpstr>Conflicting Instructions </vt:lpstr>
      <vt:lpstr>Conflict Serializability</vt:lpstr>
      <vt:lpstr>Conflict Serializability (Cont.)</vt:lpstr>
      <vt:lpstr>Conflict Serializability (Cont.)</vt:lpstr>
      <vt:lpstr>View Serializability</vt:lpstr>
      <vt:lpstr>View Serializability (Cont.)</vt:lpstr>
      <vt:lpstr>Testing for Serializability </vt:lpstr>
      <vt:lpstr>Test for Conflict Serializability</vt:lpstr>
      <vt:lpstr>Recoverable Schedules</vt:lpstr>
      <vt:lpstr>Cascading Rollbacks</vt:lpstr>
      <vt:lpstr>Weak Levels of Consistency</vt:lpstr>
      <vt:lpstr>Levels of Consistency in SQL-92</vt:lpstr>
      <vt:lpstr>PowerPoint Presentation</vt:lpstr>
      <vt:lpstr>Eventual Consistency</vt:lpstr>
      <vt:lpstr>BASE</vt:lpstr>
      <vt:lpstr>ACID – BASE (Simplistic Comparison)</vt:lpstr>
      <vt:lpstr>Eventual Consistency</vt:lpstr>
      <vt:lpstr>CAP Theorem</vt:lpstr>
      <vt:lpstr>PowerPoint Presentation</vt:lpstr>
      <vt:lpstr>PowerPoint Presentation</vt:lpstr>
      <vt:lpstr>Enterprise Information Integration</vt:lpstr>
      <vt:lpstr>Data Warehouse and Data Lake</vt:lpstr>
      <vt:lpstr>Data Warehousing</vt:lpstr>
      <vt:lpstr>Overview (Cont.)</vt:lpstr>
      <vt:lpstr>ETL Concepts</vt:lpstr>
      <vt:lpstr>PowerPoint Presentation</vt:lpstr>
      <vt:lpstr>Facts and Dimensions</vt:lpstr>
      <vt:lpstr>Hierarchies on Dimensions</vt:lpstr>
      <vt:lpstr>Another Dimension Example – Product Categories</vt:lpstr>
      <vt:lpstr>Pivot Table Example</vt:lpstr>
      <vt:lpstr>PowerPoint Presentation</vt:lpstr>
      <vt:lpstr>PowerPoint Presentation</vt:lpstr>
      <vt:lpstr>Data Engineering and Applications</vt:lpstr>
      <vt:lpstr>Big Picture</vt:lpstr>
      <vt:lpstr>PowerPoint Presentation</vt:lpstr>
      <vt:lpstr>Full Stack Application</vt:lpstr>
      <vt:lpstr>Conceptual Model</vt:lpstr>
      <vt:lpstr>Full Stack Web Application</vt:lpstr>
      <vt:lpstr>Some Terms</vt:lpstr>
      <vt:lpstr>Some Terms</vt:lpstr>
      <vt:lpstr>REST (https://restfulapi.net/)</vt:lpstr>
      <vt:lpstr>Resources</vt:lpstr>
      <vt:lpstr>REST – Resource Oriented</vt:lpstr>
      <vt:lpstr>PowerPoint Presentation</vt:lpstr>
      <vt:lpstr>Resources and APIs</vt:lpstr>
      <vt:lpstr>Data Modeling Concepts and REST</vt:lpstr>
      <vt:lpstr>REST (https://www.tutorialspoint.com/restful/restful_introduction.htm)</vt:lpstr>
      <vt:lpstr>REST (https://www.tutorialspoint.com/restful/restful_introduction.htm)</vt:lpstr>
      <vt:lpstr>PowerPoint Presentation</vt:lpstr>
      <vt:lpstr>Some Walkthroughs</vt:lpstr>
      <vt:lpstr>The Data</vt:lpstr>
      <vt:lpstr>Conceptual Model</vt:lpstr>
      <vt:lpstr>Let’s Look at the Programming Project</vt:lpstr>
      <vt:lpstr>Let’s Look at the Programming Project</vt:lpstr>
      <vt:lpstr>Let’s Look at the Programming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647</cp:revision>
  <cp:lastPrinted>2025-04-11T08:53:05Z</cp:lastPrinted>
  <dcterms:created xsi:type="dcterms:W3CDTF">2010-04-12T23:12:02Z</dcterms:created>
  <dcterms:modified xsi:type="dcterms:W3CDTF">2025-04-19T13:13:53Z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